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1" r:id="rId4"/>
  </p:sldMasterIdLst>
  <p:notesMasterIdLst>
    <p:notesMasterId r:id="rId31"/>
  </p:notesMasterIdLst>
  <p:handoutMasterIdLst>
    <p:handoutMasterId r:id="rId32"/>
  </p:handoutMasterIdLst>
  <p:sldIdLst>
    <p:sldId id="256" r:id="rId5"/>
    <p:sldId id="299" r:id="rId6"/>
    <p:sldId id="273" r:id="rId7"/>
    <p:sldId id="301" r:id="rId8"/>
    <p:sldId id="303" r:id="rId9"/>
    <p:sldId id="304" r:id="rId10"/>
    <p:sldId id="274" r:id="rId11"/>
    <p:sldId id="260" r:id="rId12"/>
    <p:sldId id="286" r:id="rId13"/>
    <p:sldId id="287" r:id="rId14"/>
    <p:sldId id="288" r:id="rId15"/>
    <p:sldId id="276" r:id="rId16"/>
    <p:sldId id="289" r:id="rId17"/>
    <p:sldId id="290" r:id="rId18"/>
    <p:sldId id="291" r:id="rId19"/>
    <p:sldId id="292" r:id="rId20"/>
    <p:sldId id="294" r:id="rId21"/>
    <p:sldId id="293" r:id="rId22"/>
    <p:sldId id="268" r:id="rId23"/>
    <p:sldId id="269" r:id="rId24"/>
    <p:sldId id="259" r:id="rId25"/>
    <p:sldId id="284" r:id="rId26"/>
    <p:sldId id="305" r:id="rId27"/>
    <p:sldId id="298" r:id="rId28"/>
    <p:sldId id="295" r:id="rId29"/>
    <p:sldId id="285" r:id="rId3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027B"/>
    <a:srgbClr val="F8F19A"/>
    <a:srgbClr val="04AC38"/>
    <a:srgbClr val="FF3300"/>
    <a:srgbClr val="6600FF"/>
    <a:srgbClr val="06F04E"/>
    <a:srgbClr val="24E829"/>
    <a:srgbClr val="020A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6C8797-72E5-4496-8834-8026E104877A}" v="57" dt="2025-06-04T19:28:42.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71350" autoAdjust="0"/>
  </p:normalViewPr>
  <p:slideViewPr>
    <p:cSldViewPr>
      <p:cViewPr varScale="1">
        <p:scale>
          <a:sx n="59" d="100"/>
          <a:sy n="59" d="100"/>
        </p:scale>
        <p:origin x="2179"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iley Markley" userId="96e7d225-32ee-4e3a-9dba-094d3f884eb7" providerId="ADAL" clId="{956C8797-72E5-4496-8834-8026E104877A}"/>
    <pc:docChg chg="undo custSel addSld delSld modSld modShowInfo">
      <pc:chgData name="Hailey Markley" userId="96e7d225-32ee-4e3a-9dba-094d3f884eb7" providerId="ADAL" clId="{956C8797-72E5-4496-8834-8026E104877A}" dt="2025-06-06T07:19:52.362" v="737" actId="20577"/>
      <pc:docMkLst>
        <pc:docMk/>
      </pc:docMkLst>
      <pc:sldChg chg="modNotesTx">
        <pc:chgData name="Hailey Markley" userId="96e7d225-32ee-4e3a-9dba-094d3f884eb7" providerId="ADAL" clId="{956C8797-72E5-4496-8834-8026E104877A}" dt="2025-06-04T19:33:14.352" v="651" actId="20577"/>
        <pc:sldMkLst>
          <pc:docMk/>
          <pc:sldMk cId="0" sldId="256"/>
        </pc:sldMkLst>
      </pc:sldChg>
      <pc:sldChg chg="addSp delSp modSp mod delAnim">
        <pc:chgData name="Hailey Markley" userId="96e7d225-32ee-4e3a-9dba-094d3f884eb7" providerId="ADAL" clId="{956C8797-72E5-4496-8834-8026E104877A}" dt="2025-06-04T15:40:17.517" v="57" actId="20577"/>
        <pc:sldMkLst>
          <pc:docMk/>
          <pc:sldMk cId="0" sldId="259"/>
        </pc:sldMkLst>
        <pc:spChg chg="add mod">
          <ac:chgData name="Hailey Markley" userId="96e7d225-32ee-4e3a-9dba-094d3f884eb7" providerId="ADAL" clId="{956C8797-72E5-4496-8834-8026E104877A}" dt="2025-06-04T15:40:17.517" v="57" actId="20577"/>
          <ac:spMkLst>
            <pc:docMk/>
            <pc:sldMk cId="0" sldId="259"/>
            <ac:spMk id="3" creationId="{ADFA98B8-FBFF-7CAB-F848-8F14B6E5CB2C}"/>
          </ac:spMkLst>
        </pc:spChg>
        <pc:picChg chg="del">
          <ac:chgData name="Hailey Markley" userId="96e7d225-32ee-4e3a-9dba-094d3f884eb7" providerId="ADAL" clId="{956C8797-72E5-4496-8834-8026E104877A}" dt="2025-06-04T15:40:03.242" v="54" actId="478"/>
          <ac:picMkLst>
            <pc:docMk/>
            <pc:sldMk cId="0" sldId="259"/>
            <ac:picMk id="7" creationId="{00000000-0000-0000-0000-000000000000}"/>
          </ac:picMkLst>
        </pc:picChg>
      </pc:sldChg>
      <pc:sldChg chg="modSp mod">
        <pc:chgData name="Hailey Markley" userId="96e7d225-32ee-4e3a-9dba-094d3f884eb7" providerId="ADAL" clId="{956C8797-72E5-4496-8834-8026E104877A}" dt="2025-06-06T07:19:52.362" v="737" actId="20577"/>
        <pc:sldMkLst>
          <pc:docMk/>
          <pc:sldMk cId="0" sldId="268"/>
        </pc:sldMkLst>
        <pc:spChg chg="mod">
          <ac:chgData name="Hailey Markley" userId="96e7d225-32ee-4e3a-9dba-094d3f884eb7" providerId="ADAL" clId="{956C8797-72E5-4496-8834-8026E104877A}" dt="2025-06-06T07:19:52.362" v="737" actId="20577"/>
          <ac:spMkLst>
            <pc:docMk/>
            <pc:sldMk cId="0" sldId="268"/>
            <ac:spMk id="36867" creationId="{00000000-0000-0000-0000-000000000000}"/>
          </ac:spMkLst>
        </pc:spChg>
      </pc:sldChg>
      <pc:sldChg chg="delSp modSp mod delAnim">
        <pc:chgData name="Hailey Markley" userId="96e7d225-32ee-4e3a-9dba-094d3f884eb7" providerId="ADAL" clId="{956C8797-72E5-4496-8834-8026E104877A}" dt="2025-06-04T19:23:42.336" v="444" actId="255"/>
        <pc:sldMkLst>
          <pc:docMk/>
          <pc:sldMk cId="0" sldId="269"/>
        </pc:sldMkLst>
        <pc:spChg chg="mod">
          <ac:chgData name="Hailey Markley" userId="96e7d225-32ee-4e3a-9dba-094d3f884eb7" providerId="ADAL" clId="{956C8797-72E5-4496-8834-8026E104877A}" dt="2025-06-04T19:23:42.336" v="444" actId="255"/>
          <ac:spMkLst>
            <pc:docMk/>
            <pc:sldMk cId="0" sldId="269"/>
            <ac:spMk id="18435" creationId="{00000000-0000-0000-0000-000000000000}"/>
          </ac:spMkLst>
        </pc:spChg>
        <pc:picChg chg="del">
          <ac:chgData name="Hailey Markley" userId="96e7d225-32ee-4e3a-9dba-094d3f884eb7" providerId="ADAL" clId="{956C8797-72E5-4496-8834-8026E104877A}" dt="2025-06-04T19:21:01.957" v="318" actId="478"/>
          <ac:picMkLst>
            <pc:docMk/>
            <pc:sldMk cId="0" sldId="269"/>
            <ac:picMk id="5" creationId="{00000000-0000-0000-0000-000000000000}"/>
          </ac:picMkLst>
        </pc:picChg>
        <pc:picChg chg="mod">
          <ac:chgData name="Hailey Markley" userId="96e7d225-32ee-4e3a-9dba-094d3f884eb7" providerId="ADAL" clId="{956C8797-72E5-4496-8834-8026E104877A}" dt="2025-06-04T19:21:15.602" v="321" actId="1076"/>
          <ac:picMkLst>
            <pc:docMk/>
            <pc:sldMk cId="0" sldId="269"/>
            <ac:picMk id="38918" creationId="{00000000-0000-0000-0000-000000000000}"/>
          </ac:picMkLst>
        </pc:picChg>
        <pc:picChg chg="mod">
          <ac:chgData name="Hailey Markley" userId="96e7d225-32ee-4e3a-9dba-094d3f884eb7" providerId="ADAL" clId="{956C8797-72E5-4496-8834-8026E104877A}" dt="2025-06-04T19:23:12.221" v="442" actId="1076"/>
          <ac:picMkLst>
            <pc:docMk/>
            <pc:sldMk cId="0" sldId="269"/>
            <ac:picMk id="38920" creationId="{00000000-0000-0000-0000-000000000000}"/>
          </ac:picMkLst>
        </pc:picChg>
        <pc:picChg chg="mod">
          <ac:chgData name="Hailey Markley" userId="96e7d225-32ee-4e3a-9dba-094d3f884eb7" providerId="ADAL" clId="{956C8797-72E5-4496-8834-8026E104877A}" dt="2025-06-04T19:23:09.813" v="441" actId="1076"/>
          <ac:picMkLst>
            <pc:docMk/>
            <pc:sldMk cId="0" sldId="269"/>
            <ac:picMk id="38921" creationId="{00000000-0000-0000-0000-000000000000}"/>
          </ac:picMkLst>
        </pc:picChg>
        <pc:picChg chg="mod">
          <ac:chgData name="Hailey Markley" userId="96e7d225-32ee-4e3a-9dba-094d3f884eb7" providerId="ADAL" clId="{956C8797-72E5-4496-8834-8026E104877A}" dt="2025-06-04T19:23:06.081" v="440" actId="1076"/>
          <ac:picMkLst>
            <pc:docMk/>
            <pc:sldMk cId="0" sldId="269"/>
            <ac:picMk id="38922" creationId="{00000000-0000-0000-0000-000000000000}"/>
          </ac:picMkLst>
        </pc:picChg>
      </pc:sldChg>
      <pc:sldChg chg="modSp mod">
        <pc:chgData name="Hailey Markley" userId="96e7d225-32ee-4e3a-9dba-094d3f884eb7" providerId="ADAL" clId="{956C8797-72E5-4496-8834-8026E104877A}" dt="2025-06-04T15:28:58.449" v="0" actId="2711"/>
        <pc:sldMkLst>
          <pc:docMk/>
          <pc:sldMk cId="0" sldId="273"/>
        </pc:sldMkLst>
        <pc:spChg chg="mod">
          <ac:chgData name="Hailey Markley" userId="96e7d225-32ee-4e3a-9dba-094d3f884eb7" providerId="ADAL" clId="{956C8797-72E5-4496-8834-8026E104877A}" dt="2025-06-04T15:28:58.449" v="0" actId="2711"/>
          <ac:spMkLst>
            <pc:docMk/>
            <pc:sldMk cId="0" sldId="273"/>
            <ac:spMk id="3075" creationId="{00000000-0000-0000-0000-000000000000}"/>
          </ac:spMkLst>
        </pc:spChg>
      </pc:sldChg>
      <pc:sldChg chg="modSp">
        <pc:chgData name="Hailey Markley" userId="96e7d225-32ee-4e3a-9dba-094d3f884eb7" providerId="ADAL" clId="{956C8797-72E5-4496-8834-8026E104877A}" dt="2025-06-04T19:24:07.904" v="445" actId="1076"/>
        <pc:sldMkLst>
          <pc:docMk/>
          <pc:sldMk cId="0" sldId="284"/>
        </pc:sldMkLst>
        <pc:picChg chg="mod">
          <ac:chgData name="Hailey Markley" userId="96e7d225-32ee-4e3a-9dba-094d3f884eb7" providerId="ADAL" clId="{956C8797-72E5-4496-8834-8026E104877A}" dt="2025-06-04T19:24:07.904" v="445" actId="1076"/>
          <ac:picMkLst>
            <pc:docMk/>
            <pc:sldMk cId="0" sldId="284"/>
            <ac:picMk id="43014" creationId="{00000000-0000-0000-0000-000000000000}"/>
          </ac:picMkLst>
        </pc:picChg>
      </pc:sldChg>
      <pc:sldChg chg="modSp">
        <pc:chgData name="Hailey Markley" userId="96e7d225-32ee-4e3a-9dba-094d3f884eb7" providerId="ADAL" clId="{956C8797-72E5-4496-8834-8026E104877A}" dt="2025-06-04T15:31:49.619" v="5" actId="1076"/>
        <pc:sldMkLst>
          <pc:docMk/>
          <pc:sldMk cId="0" sldId="285"/>
        </pc:sldMkLst>
        <pc:picChg chg="mod">
          <ac:chgData name="Hailey Markley" userId="96e7d225-32ee-4e3a-9dba-094d3f884eb7" providerId="ADAL" clId="{956C8797-72E5-4496-8834-8026E104877A}" dt="2025-06-04T15:31:49.619" v="5" actId="1076"/>
          <ac:picMkLst>
            <pc:docMk/>
            <pc:sldMk cId="0" sldId="285"/>
            <ac:picMk id="53252" creationId="{00000000-0000-0000-0000-000000000000}"/>
          </ac:picMkLst>
        </pc:picChg>
      </pc:sldChg>
      <pc:sldChg chg="addSp delSp modSp mod">
        <pc:chgData name="Hailey Markley" userId="96e7d225-32ee-4e3a-9dba-094d3f884eb7" providerId="ADAL" clId="{956C8797-72E5-4496-8834-8026E104877A}" dt="2025-06-04T19:06:50.664" v="113" actId="1076"/>
        <pc:sldMkLst>
          <pc:docMk/>
          <pc:sldMk cId="0" sldId="286"/>
        </pc:sldMkLst>
        <pc:spChg chg="mod">
          <ac:chgData name="Hailey Markley" userId="96e7d225-32ee-4e3a-9dba-094d3f884eb7" providerId="ADAL" clId="{956C8797-72E5-4496-8834-8026E104877A}" dt="2025-06-04T19:06:25.934" v="105" actId="1076"/>
          <ac:spMkLst>
            <pc:docMk/>
            <pc:sldMk cId="0" sldId="286"/>
            <ac:spMk id="14341" creationId="{00000000-0000-0000-0000-000000000000}"/>
          </ac:spMkLst>
        </pc:spChg>
        <pc:picChg chg="add mod">
          <ac:chgData name="Hailey Markley" userId="96e7d225-32ee-4e3a-9dba-094d3f884eb7" providerId="ADAL" clId="{956C8797-72E5-4496-8834-8026E104877A}" dt="2025-06-04T19:06:47.650" v="112" actId="14100"/>
          <ac:picMkLst>
            <pc:docMk/>
            <pc:sldMk cId="0" sldId="286"/>
            <ac:picMk id="3" creationId="{CAD2A9C0-A3CD-9835-F7F5-AF6EDD085EEE}"/>
          </ac:picMkLst>
        </pc:picChg>
        <pc:picChg chg="add del mod">
          <ac:chgData name="Hailey Markley" userId="96e7d225-32ee-4e3a-9dba-094d3f884eb7" providerId="ADAL" clId="{956C8797-72E5-4496-8834-8026E104877A}" dt="2025-06-04T19:05:42.334" v="99" actId="478"/>
          <ac:picMkLst>
            <pc:docMk/>
            <pc:sldMk cId="0" sldId="286"/>
            <ac:picMk id="5" creationId="{71D15D29-9058-E16F-E3E9-C65BE9B14ECB}"/>
          </ac:picMkLst>
        </pc:picChg>
        <pc:picChg chg="add mod">
          <ac:chgData name="Hailey Markley" userId="96e7d225-32ee-4e3a-9dba-094d3f884eb7" providerId="ADAL" clId="{956C8797-72E5-4496-8834-8026E104877A}" dt="2025-06-04T19:06:50.664" v="113" actId="1076"/>
          <ac:picMkLst>
            <pc:docMk/>
            <pc:sldMk cId="0" sldId="286"/>
            <ac:picMk id="7" creationId="{21F9BB3C-F1A6-6E4B-C2FC-85B7979E5E36}"/>
          </ac:picMkLst>
        </pc:picChg>
        <pc:picChg chg="add mod">
          <ac:chgData name="Hailey Markley" userId="96e7d225-32ee-4e3a-9dba-094d3f884eb7" providerId="ADAL" clId="{956C8797-72E5-4496-8834-8026E104877A}" dt="2025-06-04T19:06:41.818" v="110" actId="1076"/>
          <ac:picMkLst>
            <pc:docMk/>
            <pc:sldMk cId="0" sldId="286"/>
            <ac:picMk id="9" creationId="{BF3EA329-2A8F-5BF9-D109-94191190B8A0}"/>
          </ac:picMkLst>
        </pc:picChg>
      </pc:sldChg>
      <pc:sldChg chg="addSp delSp modSp mod">
        <pc:chgData name="Hailey Markley" userId="96e7d225-32ee-4e3a-9dba-094d3f884eb7" providerId="ADAL" clId="{956C8797-72E5-4496-8834-8026E104877A}" dt="2025-06-04T19:08:39.492" v="130" actId="1076"/>
        <pc:sldMkLst>
          <pc:docMk/>
          <pc:sldMk cId="0" sldId="287"/>
        </pc:sldMkLst>
        <pc:picChg chg="add mod">
          <ac:chgData name="Hailey Markley" userId="96e7d225-32ee-4e3a-9dba-094d3f884eb7" providerId="ADAL" clId="{956C8797-72E5-4496-8834-8026E104877A}" dt="2025-06-04T19:07:42.856" v="118" actId="1076"/>
          <ac:picMkLst>
            <pc:docMk/>
            <pc:sldMk cId="0" sldId="287"/>
            <ac:picMk id="3" creationId="{DEC1BEFD-76E9-0B70-80E8-E3EB4D5F6910}"/>
          </ac:picMkLst>
        </pc:picChg>
        <pc:picChg chg="add del mod">
          <ac:chgData name="Hailey Markley" userId="96e7d225-32ee-4e3a-9dba-094d3f884eb7" providerId="ADAL" clId="{956C8797-72E5-4496-8834-8026E104877A}" dt="2025-06-04T19:08:04.146" v="122" actId="478"/>
          <ac:picMkLst>
            <pc:docMk/>
            <pc:sldMk cId="0" sldId="287"/>
            <ac:picMk id="5" creationId="{96E9A07A-A9C7-9B19-2045-D9C6038A5241}"/>
          </ac:picMkLst>
        </pc:picChg>
        <pc:picChg chg="add mod">
          <ac:chgData name="Hailey Markley" userId="96e7d225-32ee-4e3a-9dba-094d3f884eb7" providerId="ADAL" clId="{956C8797-72E5-4496-8834-8026E104877A}" dt="2025-06-04T19:08:39.492" v="130" actId="1076"/>
          <ac:picMkLst>
            <pc:docMk/>
            <pc:sldMk cId="0" sldId="287"/>
            <ac:picMk id="7" creationId="{03DAE700-AF35-6DDF-71DE-7451A1A0F490}"/>
          </ac:picMkLst>
        </pc:picChg>
      </pc:sldChg>
      <pc:sldChg chg="addSp delSp modSp mod delAnim">
        <pc:chgData name="Hailey Markley" userId="96e7d225-32ee-4e3a-9dba-094d3f884eb7" providerId="ADAL" clId="{956C8797-72E5-4496-8834-8026E104877A}" dt="2025-06-04T19:09:54.083" v="144" actId="478"/>
        <pc:sldMkLst>
          <pc:docMk/>
          <pc:sldMk cId="0" sldId="288"/>
        </pc:sldMkLst>
        <pc:spChg chg="mod">
          <ac:chgData name="Hailey Markley" userId="96e7d225-32ee-4e3a-9dba-094d3f884eb7" providerId="ADAL" clId="{956C8797-72E5-4496-8834-8026E104877A}" dt="2025-06-04T19:09:51.343" v="143" actId="1076"/>
          <ac:spMkLst>
            <pc:docMk/>
            <pc:sldMk cId="0" sldId="288"/>
            <ac:spMk id="18435" creationId="{00000000-0000-0000-0000-000000000000}"/>
          </ac:spMkLst>
        </pc:spChg>
        <pc:picChg chg="del">
          <ac:chgData name="Hailey Markley" userId="96e7d225-32ee-4e3a-9dba-094d3f884eb7" providerId="ADAL" clId="{956C8797-72E5-4496-8834-8026E104877A}" dt="2025-06-04T19:09:54.083" v="144" actId="478"/>
          <ac:picMkLst>
            <pc:docMk/>
            <pc:sldMk cId="0" sldId="288"/>
            <ac:picMk id="2" creationId="{00000000-0000-0000-0000-000000000000}"/>
          </ac:picMkLst>
        </pc:picChg>
        <pc:picChg chg="add mod">
          <ac:chgData name="Hailey Markley" userId="96e7d225-32ee-4e3a-9dba-094d3f884eb7" providerId="ADAL" clId="{956C8797-72E5-4496-8834-8026E104877A}" dt="2025-06-04T19:09:13.851" v="137" actId="1076"/>
          <ac:picMkLst>
            <pc:docMk/>
            <pc:sldMk cId="0" sldId="288"/>
            <ac:picMk id="4" creationId="{47C414BD-46BF-F418-4A4D-D04119BF9885}"/>
          </ac:picMkLst>
        </pc:picChg>
        <pc:picChg chg="add mod">
          <ac:chgData name="Hailey Markley" userId="96e7d225-32ee-4e3a-9dba-094d3f884eb7" providerId="ADAL" clId="{956C8797-72E5-4496-8834-8026E104877A}" dt="2025-06-04T19:09:47.225" v="142" actId="1076"/>
          <ac:picMkLst>
            <pc:docMk/>
            <pc:sldMk cId="0" sldId="288"/>
            <ac:picMk id="6" creationId="{AA0D70FE-A775-98EB-BD7F-EB48FCA73D09}"/>
          </ac:picMkLst>
        </pc:picChg>
      </pc:sldChg>
      <pc:sldChg chg="addSp delSp modSp mod delAnim">
        <pc:chgData name="Hailey Markley" userId="96e7d225-32ee-4e3a-9dba-094d3f884eb7" providerId="ADAL" clId="{956C8797-72E5-4496-8834-8026E104877A}" dt="2025-06-04T19:12:26.309" v="168" actId="1076"/>
        <pc:sldMkLst>
          <pc:docMk/>
          <pc:sldMk cId="0" sldId="289"/>
        </pc:sldMkLst>
        <pc:spChg chg="mod">
          <ac:chgData name="Hailey Markley" userId="96e7d225-32ee-4e3a-9dba-094d3f884eb7" providerId="ADAL" clId="{956C8797-72E5-4496-8834-8026E104877A}" dt="2025-06-04T19:12:26.309" v="168" actId="1076"/>
          <ac:spMkLst>
            <pc:docMk/>
            <pc:sldMk cId="0" sldId="289"/>
            <ac:spMk id="22531" creationId="{00000000-0000-0000-0000-000000000000}"/>
          </ac:spMkLst>
        </pc:spChg>
        <pc:picChg chg="add del mod">
          <ac:chgData name="Hailey Markley" userId="96e7d225-32ee-4e3a-9dba-094d3f884eb7" providerId="ADAL" clId="{956C8797-72E5-4496-8834-8026E104877A}" dt="2025-06-04T19:11:03.777" v="148" actId="478"/>
          <ac:picMkLst>
            <pc:docMk/>
            <pc:sldMk cId="0" sldId="289"/>
            <ac:picMk id="3" creationId="{843591DF-A4CC-A1C3-1DB6-6661A1C60B4C}"/>
          </ac:picMkLst>
        </pc:picChg>
        <pc:picChg chg="del">
          <ac:chgData name="Hailey Markley" userId="96e7d225-32ee-4e3a-9dba-094d3f884eb7" providerId="ADAL" clId="{956C8797-72E5-4496-8834-8026E104877A}" dt="2025-06-04T19:12:22.630" v="167" actId="478"/>
          <ac:picMkLst>
            <pc:docMk/>
            <pc:sldMk cId="0" sldId="289"/>
            <ac:picMk id="5" creationId="{00000000-0000-0000-0000-000000000000}"/>
          </ac:picMkLst>
        </pc:picChg>
        <pc:picChg chg="add del mod">
          <ac:chgData name="Hailey Markley" userId="96e7d225-32ee-4e3a-9dba-094d3f884eb7" providerId="ADAL" clId="{956C8797-72E5-4496-8834-8026E104877A}" dt="2025-06-04T19:11:17.017" v="152" actId="478"/>
          <ac:picMkLst>
            <pc:docMk/>
            <pc:sldMk cId="0" sldId="289"/>
            <ac:picMk id="6" creationId="{F5A9ED7D-9E88-9FE4-3834-CEE1CA8756BD}"/>
          </ac:picMkLst>
        </pc:picChg>
        <pc:picChg chg="add mod">
          <ac:chgData name="Hailey Markley" userId="96e7d225-32ee-4e3a-9dba-094d3f884eb7" providerId="ADAL" clId="{956C8797-72E5-4496-8834-8026E104877A}" dt="2025-06-04T19:11:39.980" v="159" actId="1076"/>
          <ac:picMkLst>
            <pc:docMk/>
            <pc:sldMk cId="0" sldId="289"/>
            <ac:picMk id="8" creationId="{7AAE71BD-557D-6AB4-4698-B1E2AE2B0951}"/>
          </ac:picMkLst>
        </pc:picChg>
        <pc:picChg chg="add mod">
          <ac:chgData name="Hailey Markley" userId="96e7d225-32ee-4e3a-9dba-094d3f884eb7" providerId="ADAL" clId="{956C8797-72E5-4496-8834-8026E104877A}" dt="2025-06-04T19:12:20.956" v="166" actId="1076"/>
          <ac:picMkLst>
            <pc:docMk/>
            <pc:sldMk cId="0" sldId="289"/>
            <ac:picMk id="10" creationId="{17EF2ED5-E683-1DCF-C543-D2DF7AEAF6BA}"/>
          </ac:picMkLst>
        </pc:picChg>
      </pc:sldChg>
      <pc:sldChg chg="addSp delSp modSp mod">
        <pc:chgData name="Hailey Markley" userId="96e7d225-32ee-4e3a-9dba-094d3f884eb7" providerId="ADAL" clId="{956C8797-72E5-4496-8834-8026E104877A}" dt="2025-06-04T19:13:38.393" v="184" actId="1076"/>
        <pc:sldMkLst>
          <pc:docMk/>
          <pc:sldMk cId="0" sldId="290"/>
        </pc:sldMkLst>
        <pc:spChg chg="mod">
          <ac:chgData name="Hailey Markley" userId="96e7d225-32ee-4e3a-9dba-094d3f884eb7" providerId="ADAL" clId="{956C8797-72E5-4496-8834-8026E104877A}" dt="2025-06-04T19:13:38.393" v="184" actId="1076"/>
          <ac:spMkLst>
            <pc:docMk/>
            <pc:sldMk cId="0" sldId="290"/>
            <ac:spMk id="24579" creationId="{00000000-0000-0000-0000-000000000000}"/>
          </ac:spMkLst>
        </pc:spChg>
        <pc:picChg chg="add del mod">
          <ac:chgData name="Hailey Markley" userId="96e7d225-32ee-4e3a-9dba-094d3f884eb7" providerId="ADAL" clId="{956C8797-72E5-4496-8834-8026E104877A}" dt="2025-06-04T19:12:59.864" v="172" actId="478"/>
          <ac:picMkLst>
            <pc:docMk/>
            <pc:sldMk cId="0" sldId="290"/>
            <ac:picMk id="3" creationId="{C004B967-58FD-6FBD-74EA-71D9F73412DA}"/>
          </ac:picMkLst>
        </pc:picChg>
        <pc:picChg chg="add mod">
          <ac:chgData name="Hailey Markley" userId="96e7d225-32ee-4e3a-9dba-094d3f884eb7" providerId="ADAL" clId="{956C8797-72E5-4496-8834-8026E104877A}" dt="2025-06-04T19:13:34.303" v="183" actId="14100"/>
          <ac:picMkLst>
            <pc:docMk/>
            <pc:sldMk cId="0" sldId="290"/>
            <ac:picMk id="5" creationId="{C76E5B9B-A284-D03F-4F5C-5D1C2EA77424}"/>
          </ac:picMkLst>
        </pc:picChg>
        <pc:picChg chg="add mod">
          <ac:chgData name="Hailey Markley" userId="96e7d225-32ee-4e3a-9dba-094d3f884eb7" providerId="ADAL" clId="{956C8797-72E5-4496-8834-8026E104877A}" dt="2025-06-04T19:13:30.355" v="182" actId="1076"/>
          <ac:picMkLst>
            <pc:docMk/>
            <pc:sldMk cId="0" sldId="290"/>
            <ac:picMk id="7" creationId="{554DA850-DB06-3929-1173-FC28FB1D52F7}"/>
          </ac:picMkLst>
        </pc:picChg>
      </pc:sldChg>
      <pc:sldChg chg="addSp delSp modSp mod delAnim">
        <pc:chgData name="Hailey Markley" userId="96e7d225-32ee-4e3a-9dba-094d3f884eb7" providerId="ADAL" clId="{956C8797-72E5-4496-8834-8026E104877A}" dt="2025-06-04T19:14:22.473" v="193" actId="1076"/>
        <pc:sldMkLst>
          <pc:docMk/>
          <pc:sldMk cId="0" sldId="291"/>
        </pc:sldMkLst>
        <pc:spChg chg="mod">
          <ac:chgData name="Hailey Markley" userId="96e7d225-32ee-4e3a-9dba-094d3f884eb7" providerId="ADAL" clId="{956C8797-72E5-4496-8834-8026E104877A}" dt="2025-06-04T19:14:22.473" v="193" actId="1076"/>
          <ac:spMkLst>
            <pc:docMk/>
            <pc:sldMk cId="0" sldId="291"/>
            <ac:spMk id="26627" creationId="{00000000-0000-0000-0000-000000000000}"/>
          </ac:spMkLst>
        </pc:spChg>
        <pc:picChg chg="del">
          <ac:chgData name="Hailey Markley" userId="96e7d225-32ee-4e3a-9dba-094d3f884eb7" providerId="ADAL" clId="{956C8797-72E5-4496-8834-8026E104877A}" dt="2025-06-04T19:14:14.299" v="191" actId="478"/>
          <ac:picMkLst>
            <pc:docMk/>
            <pc:sldMk cId="0" sldId="291"/>
            <ac:picMk id="2" creationId="{00000000-0000-0000-0000-000000000000}"/>
          </ac:picMkLst>
        </pc:picChg>
        <pc:picChg chg="add mod">
          <ac:chgData name="Hailey Markley" userId="96e7d225-32ee-4e3a-9dba-094d3f884eb7" providerId="ADAL" clId="{956C8797-72E5-4496-8834-8026E104877A}" dt="2025-06-04T19:14:18.211" v="192" actId="14100"/>
          <ac:picMkLst>
            <pc:docMk/>
            <pc:sldMk cId="0" sldId="291"/>
            <ac:picMk id="4" creationId="{C8F2C7F2-F8AE-55D4-FADC-CFDCC774A268}"/>
          </ac:picMkLst>
        </pc:picChg>
      </pc:sldChg>
      <pc:sldChg chg="addSp delSp modSp mod">
        <pc:chgData name="Hailey Markley" userId="96e7d225-32ee-4e3a-9dba-094d3f884eb7" providerId="ADAL" clId="{956C8797-72E5-4496-8834-8026E104877A}" dt="2025-06-04T19:19:33.120" v="216" actId="1076"/>
        <pc:sldMkLst>
          <pc:docMk/>
          <pc:sldMk cId="0" sldId="292"/>
        </pc:sldMkLst>
        <pc:spChg chg="mod">
          <ac:chgData name="Hailey Markley" userId="96e7d225-32ee-4e3a-9dba-094d3f884eb7" providerId="ADAL" clId="{956C8797-72E5-4496-8834-8026E104877A}" dt="2025-06-04T19:18:40.745" v="205" actId="1076"/>
          <ac:spMkLst>
            <pc:docMk/>
            <pc:sldMk cId="0" sldId="292"/>
            <ac:spMk id="28675" creationId="{00000000-0000-0000-0000-000000000000}"/>
          </ac:spMkLst>
        </pc:spChg>
        <pc:picChg chg="add del mod">
          <ac:chgData name="Hailey Markley" userId="96e7d225-32ee-4e3a-9dba-094d3f884eb7" providerId="ADAL" clId="{956C8797-72E5-4496-8834-8026E104877A}" dt="2025-06-04T19:14:48.135" v="197" actId="478"/>
          <ac:picMkLst>
            <pc:docMk/>
            <pc:sldMk cId="0" sldId="292"/>
            <ac:picMk id="4" creationId="{504F40DE-7730-0F72-847F-E937B4C96F69}"/>
          </ac:picMkLst>
        </pc:picChg>
        <pc:picChg chg="add mod">
          <ac:chgData name="Hailey Markley" userId="96e7d225-32ee-4e3a-9dba-094d3f884eb7" providerId="ADAL" clId="{956C8797-72E5-4496-8834-8026E104877A}" dt="2025-06-04T19:18:35.986" v="204" actId="1076"/>
          <ac:picMkLst>
            <pc:docMk/>
            <pc:sldMk cId="0" sldId="292"/>
            <ac:picMk id="6" creationId="{2EA070C1-0C66-3DA5-1711-D4A5463A989B}"/>
          </ac:picMkLst>
        </pc:picChg>
        <pc:picChg chg="add del mod">
          <ac:chgData name="Hailey Markley" userId="96e7d225-32ee-4e3a-9dba-094d3f884eb7" providerId="ADAL" clId="{956C8797-72E5-4496-8834-8026E104877A}" dt="2025-06-04T19:19:05.662" v="209" actId="478"/>
          <ac:picMkLst>
            <pc:docMk/>
            <pc:sldMk cId="0" sldId="292"/>
            <ac:picMk id="8" creationId="{CC518E63-832C-1F67-A279-F24387BF87CC}"/>
          </ac:picMkLst>
        </pc:picChg>
        <pc:picChg chg="add mod">
          <ac:chgData name="Hailey Markley" userId="96e7d225-32ee-4e3a-9dba-094d3f884eb7" providerId="ADAL" clId="{956C8797-72E5-4496-8834-8026E104877A}" dt="2025-06-04T19:19:33.120" v="216" actId="1076"/>
          <ac:picMkLst>
            <pc:docMk/>
            <pc:sldMk cId="0" sldId="292"/>
            <ac:picMk id="10" creationId="{AE07F0B2-89CB-554B-1576-1F53C8FA4CD4}"/>
          </ac:picMkLst>
        </pc:picChg>
      </pc:sldChg>
      <pc:sldChg chg="modSp mod">
        <pc:chgData name="Hailey Markley" userId="96e7d225-32ee-4e3a-9dba-094d3f884eb7" providerId="ADAL" clId="{956C8797-72E5-4496-8834-8026E104877A}" dt="2025-06-04T19:20:45.865" v="315" actId="20577"/>
        <pc:sldMkLst>
          <pc:docMk/>
          <pc:sldMk cId="0" sldId="294"/>
        </pc:sldMkLst>
        <pc:graphicFrameChg chg="modGraphic">
          <ac:chgData name="Hailey Markley" userId="96e7d225-32ee-4e3a-9dba-094d3f884eb7" providerId="ADAL" clId="{956C8797-72E5-4496-8834-8026E104877A}" dt="2025-06-04T19:20:45.865" v="315" actId="20577"/>
          <ac:graphicFrameMkLst>
            <pc:docMk/>
            <pc:sldMk cId="0" sldId="294"/>
            <ac:graphicFrameMk id="2" creationId="{00000000-0000-0000-0000-000000000000}"/>
          </ac:graphicFrameMkLst>
        </pc:graphicFrameChg>
        <pc:picChg chg="mod">
          <ac:chgData name="Hailey Markley" userId="96e7d225-32ee-4e3a-9dba-094d3f884eb7" providerId="ADAL" clId="{956C8797-72E5-4496-8834-8026E104877A}" dt="2025-06-04T19:19:49.050" v="217" actId="1076"/>
          <ac:picMkLst>
            <pc:docMk/>
            <pc:sldMk cId="0" sldId="294"/>
            <ac:picMk id="32823" creationId="{00000000-0000-0000-0000-000000000000}"/>
          </ac:picMkLst>
        </pc:picChg>
      </pc:sldChg>
      <pc:sldChg chg="modSp">
        <pc:chgData name="Hailey Markley" userId="96e7d225-32ee-4e3a-9dba-094d3f884eb7" providerId="ADAL" clId="{956C8797-72E5-4496-8834-8026E104877A}" dt="2025-06-04T15:32:09.165" v="9" actId="1076"/>
        <pc:sldMkLst>
          <pc:docMk/>
          <pc:sldMk cId="0" sldId="295"/>
        </pc:sldMkLst>
        <pc:picChg chg="mod">
          <ac:chgData name="Hailey Markley" userId="96e7d225-32ee-4e3a-9dba-094d3f884eb7" providerId="ADAL" clId="{956C8797-72E5-4496-8834-8026E104877A}" dt="2025-06-04T15:32:00.515" v="6" actId="1076"/>
          <ac:picMkLst>
            <pc:docMk/>
            <pc:sldMk cId="0" sldId="295"/>
            <ac:picMk id="51202" creationId="{00000000-0000-0000-0000-000000000000}"/>
          </ac:picMkLst>
        </pc:picChg>
        <pc:picChg chg="mod">
          <ac:chgData name="Hailey Markley" userId="96e7d225-32ee-4e3a-9dba-094d3f884eb7" providerId="ADAL" clId="{956C8797-72E5-4496-8834-8026E104877A}" dt="2025-06-04T15:32:05.336" v="8" actId="1076"/>
          <ac:picMkLst>
            <pc:docMk/>
            <pc:sldMk cId="0" sldId="295"/>
            <ac:picMk id="51209" creationId="{00000000-0000-0000-0000-000000000000}"/>
          </ac:picMkLst>
        </pc:picChg>
        <pc:picChg chg="mod">
          <ac:chgData name="Hailey Markley" userId="96e7d225-32ee-4e3a-9dba-094d3f884eb7" providerId="ADAL" clId="{956C8797-72E5-4496-8834-8026E104877A}" dt="2025-06-04T15:32:03.316" v="7" actId="1076"/>
          <ac:picMkLst>
            <pc:docMk/>
            <pc:sldMk cId="0" sldId="295"/>
            <ac:picMk id="51210" creationId="{00000000-0000-0000-0000-000000000000}"/>
          </ac:picMkLst>
        </pc:picChg>
        <pc:picChg chg="mod">
          <ac:chgData name="Hailey Markley" userId="96e7d225-32ee-4e3a-9dba-094d3f884eb7" providerId="ADAL" clId="{956C8797-72E5-4496-8834-8026E104877A}" dt="2025-06-04T15:32:09.165" v="9" actId="1076"/>
          <ac:picMkLst>
            <pc:docMk/>
            <pc:sldMk cId="0" sldId="295"/>
            <ac:picMk id="51211" creationId="{00000000-0000-0000-0000-000000000000}"/>
          </ac:picMkLst>
        </pc:picChg>
      </pc:sldChg>
      <pc:sldChg chg="modSp del mod">
        <pc:chgData name="Hailey Markley" userId="96e7d225-32ee-4e3a-9dba-094d3f884eb7" providerId="ADAL" clId="{956C8797-72E5-4496-8834-8026E104877A}" dt="2025-06-04T19:32:17.655" v="619" actId="47"/>
        <pc:sldMkLst>
          <pc:docMk/>
          <pc:sldMk cId="0" sldId="297"/>
        </pc:sldMkLst>
        <pc:spChg chg="mod">
          <ac:chgData name="Hailey Markley" userId="96e7d225-32ee-4e3a-9dba-094d3f884eb7" providerId="ADAL" clId="{956C8797-72E5-4496-8834-8026E104877A}" dt="2025-06-04T19:27:23.654" v="468" actId="27636"/>
          <ac:spMkLst>
            <pc:docMk/>
            <pc:sldMk cId="0" sldId="297"/>
            <ac:spMk id="22531" creationId="{00000000-0000-0000-0000-000000000000}"/>
          </ac:spMkLst>
        </pc:spChg>
        <pc:spChg chg="mod">
          <ac:chgData name="Hailey Markley" userId="96e7d225-32ee-4e3a-9dba-094d3f884eb7" providerId="ADAL" clId="{956C8797-72E5-4496-8834-8026E104877A}" dt="2025-06-04T15:32:55.778" v="14" actId="27636"/>
          <ac:spMkLst>
            <pc:docMk/>
            <pc:sldMk cId="0" sldId="297"/>
            <ac:spMk id="115714" creationId="{00000000-0000-0000-0000-000000000000}"/>
          </ac:spMkLst>
        </pc:spChg>
        <pc:picChg chg="mod">
          <ac:chgData name="Hailey Markley" userId="96e7d225-32ee-4e3a-9dba-094d3f884eb7" providerId="ADAL" clId="{956C8797-72E5-4496-8834-8026E104877A}" dt="2025-06-04T15:41:22.493" v="62" actId="1076"/>
          <ac:picMkLst>
            <pc:docMk/>
            <pc:sldMk cId="0" sldId="297"/>
            <ac:picMk id="45063" creationId="{00000000-0000-0000-0000-000000000000}"/>
          </ac:picMkLst>
        </pc:picChg>
        <pc:picChg chg="mod">
          <ac:chgData name="Hailey Markley" userId="96e7d225-32ee-4e3a-9dba-094d3f884eb7" providerId="ADAL" clId="{956C8797-72E5-4496-8834-8026E104877A}" dt="2025-06-04T15:41:25.160" v="63" actId="1076"/>
          <ac:picMkLst>
            <pc:docMk/>
            <pc:sldMk cId="0" sldId="297"/>
            <ac:picMk id="45066" creationId="{00000000-0000-0000-0000-000000000000}"/>
          </ac:picMkLst>
        </pc:picChg>
      </pc:sldChg>
      <pc:sldChg chg="modSp mod">
        <pc:chgData name="Hailey Markley" userId="96e7d225-32ee-4e3a-9dba-094d3f884eb7" providerId="ADAL" clId="{956C8797-72E5-4496-8834-8026E104877A}" dt="2025-06-04T19:31:43.243" v="618" actId="20577"/>
        <pc:sldMkLst>
          <pc:docMk/>
          <pc:sldMk cId="0" sldId="298"/>
        </pc:sldMkLst>
        <pc:spChg chg="mod">
          <ac:chgData name="Hailey Markley" userId="96e7d225-32ee-4e3a-9dba-094d3f884eb7" providerId="ADAL" clId="{956C8797-72E5-4496-8834-8026E104877A}" dt="2025-06-04T19:31:43.243" v="618" actId="20577"/>
          <ac:spMkLst>
            <pc:docMk/>
            <pc:sldMk cId="0" sldId="298"/>
            <ac:spMk id="47108" creationId="{00000000-0000-0000-0000-000000000000}"/>
          </ac:spMkLst>
        </pc:spChg>
      </pc:sldChg>
      <pc:sldChg chg="modSp mod">
        <pc:chgData name="Hailey Markley" userId="96e7d225-32ee-4e3a-9dba-094d3f884eb7" providerId="ADAL" clId="{956C8797-72E5-4496-8834-8026E104877A}" dt="2025-06-06T07:19:16.065" v="733" actId="20577"/>
        <pc:sldMkLst>
          <pc:docMk/>
          <pc:sldMk cId="1014734722" sldId="299"/>
        </pc:sldMkLst>
        <pc:spChg chg="mod">
          <ac:chgData name="Hailey Markley" userId="96e7d225-32ee-4e3a-9dba-094d3f884eb7" providerId="ADAL" clId="{956C8797-72E5-4496-8834-8026E104877A}" dt="2025-06-06T07:19:16.065" v="733" actId="20577"/>
          <ac:spMkLst>
            <pc:docMk/>
            <pc:sldMk cId="1014734722" sldId="299"/>
            <ac:spMk id="2" creationId="{CBD524DD-5016-43FB-6DB9-B5E401BEDB40}"/>
          </ac:spMkLst>
        </pc:spChg>
      </pc:sldChg>
      <pc:sldChg chg="del">
        <pc:chgData name="Hailey Markley" userId="96e7d225-32ee-4e3a-9dba-094d3f884eb7" providerId="ADAL" clId="{956C8797-72E5-4496-8834-8026E104877A}" dt="2025-06-04T15:42:41.247" v="64" actId="47"/>
        <pc:sldMkLst>
          <pc:docMk/>
          <pc:sldMk cId="3852301182" sldId="300"/>
        </pc:sldMkLst>
      </pc:sldChg>
      <pc:sldChg chg="modSp mod">
        <pc:chgData name="Hailey Markley" userId="96e7d225-32ee-4e3a-9dba-094d3f884eb7" providerId="ADAL" clId="{956C8797-72E5-4496-8834-8026E104877A}" dt="2025-06-04T15:37:08.739" v="15" actId="2711"/>
        <pc:sldMkLst>
          <pc:docMk/>
          <pc:sldMk cId="496118651" sldId="301"/>
        </pc:sldMkLst>
        <pc:spChg chg="mod">
          <ac:chgData name="Hailey Markley" userId="96e7d225-32ee-4e3a-9dba-094d3f884eb7" providerId="ADAL" clId="{956C8797-72E5-4496-8834-8026E104877A}" dt="2025-06-04T15:37:08.739" v="15" actId="2711"/>
          <ac:spMkLst>
            <pc:docMk/>
            <pc:sldMk cId="496118651" sldId="301"/>
            <ac:spMk id="3" creationId="{4235E73B-1E9C-4B23-F5AE-694DAF1AFD6B}"/>
          </ac:spMkLst>
        </pc:spChg>
      </pc:sldChg>
      <pc:sldChg chg="modSp mod">
        <pc:chgData name="Hailey Markley" userId="96e7d225-32ee-4e3a-9dba-094d3f884eb7" providerId="ADAL" clId="{956C8797-72E5-4496-8834-8026E104877A}" dt="2025-06-04T15:29:36.735" v="3" actId="1076"/>
        <pc:sldMkLst>
          <pc:docMk/>
          <pc:sldMk cId="2191041252" sldId="303"/>
        </pc:sldMkLst>
        <pc:spChg chg="mod">
          <ac:chgData name="Hailey Markley" userId="96e7d225-32ee-4e3a-9dba-094d3f884eb7" providerId="ADAL" clId="{956C8797-72E5-4496-8834-8026E104877A}" dt="2025-06-04T15:29:36.735" v="3" actId="1076"/>
          <ac:spMkLst>
            <pc:docMk/>
            <pc:sldMk cId="2191041252" sldId="303"/>
            <ac:spMk id="3" creationId="{CD948368-6287-6158-5638-32265670948C}"/>
          </ac:spMkLst>
        </pc:spChg>
      </pc:sldChg>
      <pc:sldChg chg="addSp delSp modSp mod">
        <pc:chgData name="Hailey Markley" userId="96e7d225-32ee-4e3a-9dba-094d3f884eb7" providerId="ADAL" clId="{956C8797-72E5-4496-8834-8026E104877A}" dt="2025-06-04T19:04:23.016" v="90" actId="1076"/>
        <pc:sldMkLst>
          <pc:docMk/>
          <pc:sldMk cId="2011982083" sldId="304"/>
        </pc:sldMkLst>
        <pc:picChg chg="add mod">
          <ac:chgData name="Hailey Markley" userId="96e7d225-32ee-4e3a-9dba-094d3f884eb7" providerId="ADAL" clId="{956C8797-72E5-4496-8834-8026E104877A}" dt="2025-06-04T19:01:47.369" v="71" actId="1076"/>
          <ac:picMkLst>
            <pc:docMk/>
            <pc:sldMk cId="2011982083" sldId="304"/>
            <ac:picMk id="4" creationId="{03C50140-2868-5F5E-7EE5-4121BF999475}"/>
          </ac:picMkLst>
        </pc:picChg>
        <pc:picChg chg="add del mod">
          <ac:chgData name="Hailey Markley" userId="96e7d225-32ee-4e3a-9dba-094d3f884eb7" providerId="ADAL" clId="{956C8797-72E5-4496-8834-8026E104877A}" dt="2025-06-04T19:02:41.935" v="75" actId="478"/>
          <ac:picMkLst>
            <pc:docMk/>
            <pc:sldMk cId="2011982083" sldId="304"/>
            <ac:picMk id="6" creationId="{4A360E46-C73F-CA36-F2AE-95CFBEA1945F}"/>
          </ac:picMkLst>
        </pc:picChg>
        <pc:picChg chg="add mod">
          <ac:chgData name="Hailey Markley" userId="96e7d225-32ee-4e3a-9dba-094d3f884eb7" providerId="ADAL" clId="{956C8797-72E5-4496-8834-8026E104877A}" dt="2025-06-04T19:03:22.784" v="80" actId="1076"/>
          <ac:picMkLst>
            <pc:docMk/>
            <pc:sldMk cId="2011982083" sldId="304"/>
            <ac:picMk id="8" creationId="{FDB907F9-0779-7BDB-64D6-3EF5F67E25F5}"/>
          </ac:picMkLst>
        </pc:picChg>
        <pc:picChg chg="add mod">
          <ac:chgData name="Hailey Markley" userId="96e7d225-32ee-4e3a-9dba-094d3f884eb7" providerId="ADAL" clId="{956C8797-72E5-4496-8834-8026E104877A}" dt="2025-06-04T19:03:58.612" v="85" actId="1076"/>
          <ac:picMkLst>
            <pc:docMk/>
            <pc:sldMk cId="2011982083" sldId="304"/>
            <ac:picMk id="10" creationId="{7FE67FC0-9B07-C46A-65F5-78B4D9D605A6}"/>
          </ac:picMkLst>
        </pc:picChg>
        <pc:picChg chg="add mod">
          <ac:chgData name="Hailey Markley" userId="96e7d225-32ee-4e3a-9dba-094d3f884eb7" providerId="ADAL" clId="{956C8797-72E5-4496-8834-8026E104877A}" dt="2025-06-04T19:04:23.016" v="90" actId="1076"/>
          <ac:picMkLst>
            <pc:docMk/>
            <pc:sldMk cId="2011982083" sldId="304"/>
            <ac:picMk id="12" creationId="{AC278282-D328-1F1D-B98B-606375665E0A}"/>
          </ac:picMkLst>
        </pc:picChg>
      </pc:sldChg>
      <pc:sldChg chg="delSp modSp add mod">
        <pc:chgData name="Hailey Markley" userId="96e7d225-32ee-4e3a-9dba-094d3f884eb7" providerId="ADAL" clId="{956C8797-72E5-4496-8834-8026E104877A}" dt="2025-06-04T19:30:48.990" v="573" actId="255"/>
        <pc:sldMkLst>
          <pc:docMk/>
          <pc:sldMk cId="368382934" sldId="305"/>
        </pc:sldMkLst>
        <pc:spChg chg="mod">
          <ac:chgData name="Hailey Markley" userId="96e7d225-32ee-4e3a-9dba-094d3f884eb7" providerId="ADAL" clId="{956C8797-72E5-4496-8834-8026E104877A}" dt="2025-06-04T19:30:48.990" v="573" actId="255"/>
          <ac:spMkLst>
            <pc:docMk/>
            <pc:sldMk cId="368382934" sldId="305"/>
            <ac:spMk id="22531" creationId="{7B26C014-E9D9-ED33-0418-B3824B79F805}"/>
          </ac:spMkLst>
        </pc:spChg>
        <pc:picChg chg="del">
          <ac:chgData name="Hailey Markley" userId="96e7d225-32ee-4e3a-9dba-094d3f884eb7" providerId="ADAL" clId="{956C8797-72E5-4496-8834-8026E104877A}" dt="2025-06-04T19:27:35.694" v="472" actId="478"/>
          <ac:picMkLst>
            <pc:docMk/>
            <pc:sldMk cId="368382934" sldId="305"/>
            <ac:picMk id="45058" creationId="{4E6450E1-F12F-42F0-4177-97F171C68899}"/>
          </ac:picMkLst>
        </pc:picChg>
        <pc:picChg chg="del">
          <ac:chgData name="Hailey Markley" userId="96e7d225-32ee-4e3a-9dba-094d3f884eb7" providerId="ADAL" clId="{956C8797-72E5-4496-8834-8026E104877A}" dt="2025-06-04T19:27:31.784" v="470" actId="478"/>
          <ac:picMkLst>
            <pc:docMk/>
            <pc:sldMk cId="368382934" sldId="305"/>
            <ac:picMk id="45063" creationId="{D1FC8963-D947-5B00-AC5A-C358346BE035}"/>
          </ac:picMkLst>
        </pc:picChg>
        <pc:picChg chg="mod">
          <ac:chgData name="Hailey Markley" userId="96e7d225-32ee-4e3a-9dba-094d3f884eb7" providerId="ADAL" clId="{956C8797-72E5-4496-8834-8026E104877A}" dt="2025-06-04T19:28:42.896" v="481" actId="1076"/>
          <ac:picMkLst>
            <pc:docMk/>
            <pc:sldMk cId="368382934" sldId="305"/>
            <ac:picMk id="45064" creationId="{C3B34064-68E0-9C14-2536-B6CB8C4FE17D}"/>
          </ac:picMkLst>
        </pc:picChg>
        <pc:picChg chg="del">
          <ac:chgData name="Hailey Markley" userId="96e7d225-32ee-4e3a-9dba-094d3f884eb7" providerId="ADAL" clId="{956C8797-72E5-4496-8834-8026E104877A}" dt="2025-06-04T19:27:33.541" v="471" actId="478"/>
          <ac:picMkLst>
            <pc:docMk/>
            <pc:sldMk cId="368382934" sldId="305"/>
            <ac:picMk id="45066" creationId="{63A16EF7-89C3-3B02-2D1B-52D39EEE78F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E6F55F65-3673-4ECB-A209-709F3008C9C0}" type="datetimeFigureOut">
              <a:rPr lang="en-GB"/>
              <a:pPr>
                <a:defRPr/>
              </a:pPr>
              <a:t>06/06/2025</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vl1pPr>
          </a:lstStyle>
          <a:p>
            <a:pPr>
              <a:defRPr/>
            </a:pPr>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1940AB1-B9AF-4066-8786-77143FC58BE9}"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GB"/>
          </a:p>
        </p:txBody>
      </p:sp>
      <p:sp>
        <p:nvSpPr>
          <p:cNvPr id="3075" name="Rectangle 3"/>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GB"/>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175B6CB-5BD2-445E-BB54-1E8B2A89DC9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ADE2D1-E6D8-4D87-AC56-7715DD06A8ED}" type="slidenum">
              <a:rPr lang="en-GB" altLang="en-US" smtClean="0"/>
              <a:pPr>
                <a:spcBef>
                  <a:spcPct val="0"/>
                </a:spcBef>
              </a:pPr>
              <a:t>1</a:t>
            </a:fld>
            <a:endParaRPr lang="en-GB"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Firstly I’d like to welcome you and your child to st gilbert of Sempringham c of e primary school. My name is </a:t>
            </a:r>
            <a:r>
              <a:rPr lang="en-US" altLang="en-US" dirty="0" err="1">
                <a:latin typeface="Arial" panose="020B0604020202020204" pitchFamily="34" charset="0"/>
              </a:rPr>
              <a:t>Ms</a:t>
            </a:r>
            <a:r>
              <a:rPr lang="en-US" altLang="en-US" dirty="0">
                <a:latin typeface="Arial" panose="020B0604020202020204" pitchFamily="34" charset="0"/>
              </a:rPr>
              <a:t> Markley and I am the hedgehogs  class teacher at st gilbert’s school and Miss Craigie is the class TA.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Now we will consider the four specific areas of learning: They are broken up into </a:t>
            </a:r>
          </a:p>
          <a:p>
            <a:pPr eaLnBrk="1" hangingPunct="1">
              <a:spcBef>
                <a:spcPct val="0"/>
              </a:spcBef>
            </a:pPr>
            <a:r>
              <a:rPr lang="en-US" altLang="en-US">
                <a:latin typeface="Gill Sans MT" panose="020B0502020104020203" pitchFamily="34" charset="0"/>
                <a:sym typeface="Comic Sans MS" panose="030F0702030302020204" pitchFamily="66" charset="0"/>
              </a:rPr>
              <a:t>1. </a:t>
            </a:r>
            <a:r>
              <a:rPr lang="en-US" altLang="en-US">
                <a:latin typeface="Gill Sans MT" panose="020B0502020104020203" pitchFamily="34" charset="0"/>
                <a:ea typeface="MS PGothic" panose="020B0600070205080204" pitchFamily="34" charset="-128"/>
                <a:sym typeface="Marker Felt"/>
              </a:rPr>
              <a:t>Literacy (L)</a:t>
            </a:r>
          </a:p>
          <a:p>
            <a:pPr eaLnBrk="1" hangingPunct="1">
              <a:spcBef>
                <a:spcPct val="0"/>
              </a:spcBef>
            </a:pPr>
            <a:r>
              <a:rPr lang="en-US" altLang="en-US">
                <a:latin typeface="Gill Sans MT" panose="020B0502020104020203" pitchFamily="34" charset="0"/>
                <a:ea typeface="MS PGothic" panose="020B0600070205080204" pitchFamily="34" charset="-128"/>
                <a:sym typeface="Marker Felt"/>
              </a:rPr>
              <a:t>2. Mathematics (M)</a:t>
            </a:r>
          </a:p>
          <a:p>
            <a:pPr eaLnBrk="1" hangingPunct="1">
              <a:spcBef>
                <a:spcPct val="0"/>
              </a:spcBef>
            </a:pPr>
            <a:r>
              <a:rPr lang="en-US" altLang="en-US">
                <a:latin typeface="Gill Sans MT" panose="020B0502020104020203" pitchFamily="34" charset="0"/>
                <a:ea typeface="MS PGothic" panose="020B0600070205080204" pitchFamily="34" charset="-128"/>
                <a:sym typeface="Marker Felt"/>
              </a:rPr>
              <a:t>3. Expressive Arts and Design (EAD)</a:t>
            </a:r>
          </a:p>
          <a:p>
            <a:pPr eaLnBrk="1" hangingPunct="1">
              <a:spcBef>
                <a:spcPct val="0"/>
              </a:spcBef>
            </a:pPr>
            <a:r>
              <a:rPr lang="en-US" altLang="en-US">
                <a:latin typeface="Gill Sans MT" panose="020B0502020104020203" pitchFamily="34" charset="0"/>
                <a:ea typeface="MS PGothic" panose="020B0600070205080204" pitchFamily="34" charset="-128"/>
                <a:sym typeface="Marker Felt"/>
              </a:rPr>
              <a:t>4. Understanding the World (UW)</a:t>
            </a:r>
          </a:p>
          <a:p>
            <a:pPr eaLnBrk="1" hangingPunct="1">
              <a:spcBef>
                <a:spcPct val="0"/>
              </a:spcBef>
            </a:pPr>
            <a:endParaRPr lang="en-US" altLang="en-US">
              <a:latin typeface="Gill Sans MT" panose="020B0502020104020203" pitchFamily="34" charset="0"/>
              <a:ea typeface="MS PGothic" panose="020B0600070205080204" pitchFamily="34" charset="-128"/>
              <a:sym typeface="Marker Felt"/>
            </a:endParaRPr>
          </a:p>
          <a:p>
            <a:pPr>
              <a:spcBef>
                <a:spcPct val="0"/>
              </a:spcBef>
            </a:pPr>
            <a:r>
              <a:rPr lang="en-GB" altLang="en-US">
                <a:latin typeface="Gill Sans MT" panose="020B0502020104020203" pitchFamily="34" charset="0"/>
              </a:rPr>
              <a:t>The </a:t>
            </a:r>
            <a:r>
              <a:rPr lang="en-GB" altLang="en-US" b="1">
                <a:latin typeface="Gill Sans MT" panose="020B0502020104020203" pitchFamily="34" charset="0"/>
              </a:rPr>
              <a:t>specific </a:t>
            </a:r>
            <a:r>
              <a:rPr lang="en-GB" altLang="en-US">
                <a:latin typeface="Gill Sans MT" panose="020B0502020104020203" pitchFamily="34" charset="0"/>
              </a:rPr>
              <a:t>areas include essential skills and knowledge.</a:t>
            </a:r>
          </a:p>
          <a:p>
            <a:pPr>
              <a:spcBef>
                <a:spcPct val="0"/>
              </a:spcBef>
            </a:pPr>
            <a:r>
              <a:rPr lang="en-GB" altLang="en-US">
                <a:latin typeface="Gill Sans MT" panose="020B0502020104020203" pitchFamily="34" charset="0"/>
              </a:rPr>
              <a:t>They grow out of the prime areas, and provide important </a:t>
            </a:r>
          </a:p>
          <a:p>
            <a:pPr>
              <a:spcBef>
                <a:spcPct val="0"/>
              </a:spcBef>
            </a:pPr>
            <a:r>
              <a:rPr lang="en-GB" altLang="en-US">
                <a:latin typeface="Gill Sans MT" panose="020B0502020104020203" pitchFamily="34" charset="0"/>
              </a:rPr>
              <a:t>contexts for learning.</a:t>
            </a:r>
          </a:p>
          <a:p>
            <a:pPr>
              <a:spcBef>
                <a:spcPct val="0"/>
              </a:spcBef>
            </a:pPr>
            <a:r>
              <a:rPr lang="en-GB" altLang="en-US">
                <a:latin typeface="Gill Sans MT" panose="020B0502020104020203" pitchFamily="34" charset="0"/>
              </a:rPr>
              <a:t>The prime and specific Areas of Learning and Development </a:t>
            </a:r>
          </a:p>
          <a:p>
            <a:pPr>
              <a:spcBef>
                <a:spcPct val="0"/>
              </a:spcBef>
            </a:pPr>
            <a:r>
              <a:rPr lang="en-GB" altLang="en-US">
                <a:latin typeface="Gill Sans MT" panose="020B0502020104020203" pitchFamily="34" charset="0"/>
              </a:rPr>
              <a:t>      are all interconnected.</a:t>
            </a:r>
          </a:p>
          <a:p>
            <a:pPr>
              <a:spcBef>
                <a:spcPct val="0"/>
              </a:spcBef>
            </a:pPr>
            <a:endParaRPr lang="en-GB" altLang="en-US" sz="800">
              <a:latin typeface="Gill Sans MT" panose="020B0502020104020203" pitchFamily="34" charset="0"/>
            </a:endParaRPr>
          </a:p>
          <a:p>
            <a:pPr eaLnBrk="1" hangingPunct="1">
              <a:spcBef>
                <a:spcPct val="0"/>
              </a:spcBef>
            </a:pPr>
            <a:r>
              <a:rPr lang="en-US" altLang="en-US" sz="1100">
                <a:latin typeface="Gill Sans MT" panose="020B0502020104020203" pitchFamily="34" charset="0"/>
                <a:ea typeface="MS PGothic" panose="020B0600070205080204" pitchFamily="34" charset="-128"/>
                <a:sym typeface="Marker Felt"/>
              </a:rPr>
              <a:t>Throughout the Reception Year, children will work towards achieving Early Learning Goals in all areas of learning.</a:t>
            </a:r>
          </a:p>
          <a:p>
            <a:pPr eaLnBrk="1" hangingPunct="1">
              <a:spcBef>
                <a:spcPct val="0"/>
              </a:spcBef>
            </a:pPr>
            <a:endParaRPr lang="en-US" altLang="en-US">
              <a:latin typeface="Gill Sans MT" panose="020B0502020104020203" pitchFamily="34" charset="0"/>
              <a:ea typeface="MS PGothic" panose="020B0600070205080204" pitchFamily="34" charset="-128"/>
              <a:sym typeface="Marker Felt"/>
            </a:endParaRPr>
          </a:p>
          <a:p>
            <a:pPr eaLnBrk="1" hangingPunct="1">
              <a:spcBef>
                <a:spcPct val="0"/>
              </a:spcBef>
            </a:pPr>
            <a:endParaRPr lang="en-US" altLang="en-US" sz="800">
              <a:latin typeface="Comic Sans MS" panose="030F0702030302020204" pitchFamily="66" charset="0"/>
              <a:ea typeface="MS PGothic" panose="020B0600070205080204" pitchFamily="34" charset="-128"/>
              <a:sym typeface="Marker Felt"/>
            </a:endParaRPr>
          </a:p>
          <a:p>
            <a:pPr algn="ctr" eaLnBrk="1" hangingPunct="1">
              <a:spcBef>
                <a:spcPct val="0"/>
              </a:spcBef>
            </a:pPr>
            <a:r>
              <a:rPr lang="en-US" altLang="en-US" sz="1100">
                <a:latin typeface="Comic Sans MS" panose="030F0702030302020204" pitchFamily="66" charset="0"/>
                <a:ea typeface="MS PGothic" panose="020B0600070205080204" pitchFamily="34" charset="-128"/>
                <a:sym typeface="Marker Felt"/>
              </a:rPr>
              <a:t>     </a:t>
            </a:r>
          </a:p>
          <a:p>
            <a:endParaRPr lang="en-US" altLang="en-US">
              <a:latin typeface="Arial" panose="020B0604020202020204" pitchFamily="34" charset="0"/>
            </a:endParaRPr>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B865A6-4D9E-4A9B-BD3D-4FA02C34EAE3}" type="slidenum">
              <a:rPr lang="en-GB" altLang="en-US" smtClean="0"/>
              <a:pPr>
                <a:spcBef>
                  <a:spcPct val="0"/>
                </a:spcBef>
              </a:pPr>
              <a:t>12</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Our main focus for literacy is phonics.</a:t>
            </a:r>
            <a:r>
              <a:rPr lang="en-GB" altLang="en-US" b="1" dirty="0">
                <a:latin typeface="Arial" panose="020B0604020202020204" pitchFamily="34" charset="0"/>
              </a:rPr>
              <a:t> Phonics </a:t>
            </a:r>
            <a:r>
              <a:rPr lang="en-GB" altLang="en-US" dirty="0">
                <a:latin typeface="Arial" panose="020B0604020202020204" pitchFamily="34" charset="0"/>
              </a:rPr>
              <a:t>is the ability to decode letters on a page into words. Until the ability to do this is secure, reading will be hard work and quality comprehension will not take place!</a:t>
            </a:r>
          </a:p>
          <a:p>
            <a:r>
              <a:rPr lang="en-GB" altLang="en-US" dirty="0">
                <a:latin typeface="Arial" panose="020B0604020202020204" pitchFamily="34" charset="0"/>
              </a:rPr>
              <a:t>Decoding is a relatively low level skill, but for many a skill that needs to be taught regularly and intensively until it is mastered therefore phonics is taught daily.</a:t>
            </a:r>
            <a:r>
              <a:rPr lang="en-US" altLang="en-US" dirty="0">
                <a:latin typeface="Arial" panose="020B0604020202020204" pitchFamily="34" charset="0"/>
              </a:rPr>
              <a:t> At </a:t>
            </a:r>
            <a:r>
              <a:rPr lang="en-US" altLang="en-US" dirty="0" err="1">
                <a:latin typeface="Arial" panose="020B0604020202020204" pitchFamily="34" charset="0"/>
              </a:rPr>
              <a:t>st</a:t>
            </a:r>
            <a:r>
              <a:rPr lang="en-US" altLang="en-US" dirty="0">
                <a:latin typeface="Arial" panose="020B0604020202020204" pitchFamily="34" charset="0"/>
              </a:rPr>
              <a:t> gilbert’s we follow a scheme called RWI. Read write </a:t>
            </a:r>
            <a:r>
              <a:rPr lang="en-US" altLang="en-US" dirty="0" err="1">
                <a:latin typeface="Arial" panose="020B0604020202020204" pitchFamily="34" charset="0"/>
              </a:rPr>
              <a:t>inc</a:t>
            </a:r>
            <a:r>
              <a:rPr lang="en-US" altLang="en-US" dirty="0">
                <a:latin typeface="Arial" panose="020B0604020202020204" pitchFamily="34" charset="0"/>
              </a:rPr>
              <a:t> sessions are taught by all staff </a:t>
            </a:r>
            <a:r>
              <a:rPr lang="en-US" altLang="en-US" dirty="0" err="1">
                <a:latin typeface="Arial" panose="020B0604020202020204" pitchFamily="34" charset="0"/>
              </a:rPr>
              <a:t>accross</a:t>
            </a:r>
            <a:r>
              <a:rPr lang="en-US" altLang="en-US" dirty="0">
                <a:latin typeface="Arial" panose="020B0604020202020204" pitchFamily="34" charset="0"/>
              </a:rPr>
              <a:t> the school, children are assessed termly and grouped accordingly.  </a:t>
            </a:r>
            <a:r>
              <a:rPr lang="en-GB" altLang="en-US" dirty="0">
                <a:latin typeface="Arial" panose="020B0604020202020204" pitchFamily="34" charset="0"/>
              </a:rPr>
              <a:t>The sessions are fun and interactive and include learning different sounds, reading and writing. The children are then assessed again at the end of each term and grouped accordingly. The children will also be sent home with reading books, green words and red words. These words directly correspond to the set of sounds they are currently learning.</a:t>
            </a:r>
          </a:p>
          <a:p>
            <a:endParaRPr lang="en-GB" altLang="en-US" dirty="0">
              <a:latin typeface="Arial" panose="020B0604020202020204" pitchFamily="34" charset="0"/>
            </a:endParaRPr>
          </a:p>
          <a:p>
            <a:r>
              <a:rPr lang="en-GB" altLang="en-US" dirty="0">
                <a:latin typeface="Arial" panose="020B0604020202020204" pitchFamily="34" charset="0"/>
              </a:rPr>
              <a:t>The children also have lots of other literacy opportunities within the day. They have access to a reading corner, a writing area inside and outside and they are encouraged to interact with these regularly. We are also currently undertaking our </a:t>
            </a:r>
            <a:r>
              <a:rPr lang="en-GB" altLang="en-US" dirty="0" err="1">
                <a:latin typeface="Arial" panose="020B0604020202020204" pitchFamily="34" charset="0"/>
              </a:rPr>
              <a:t>brinze</a:t>
            </a:r>
            <a:r>
              <a:rPr lang="en-GB" altLang="en-US" dirty="0">
                <a:latin typeface="Arial" panose="020B0604020202020204" pitchFamily="34" charset="0"/>
              </a:rPr>
              <a:t> award for the promotion of reading for pleasure- this is something that we are very passionate about.</a:t>
            </a:r>
            <a:endParaRPr lang="en-US" altLang="en-US" dirty="0">
              <a:latin typeface="Arial" panose="020B0604020202020204" pitchFamily="34" charset="0"/>
            </a:endParaRP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2F0CEF-E07F-4F58-A212-668B020475AA}" type="slidenum">
              <a:rPr lang="en-GB" altLang="en-US" smtClean="0"/>
              <a:pPr>
                <a:spcBef>
                  <a:spcPct val="0"/>
                </a:spcBef>
              </a:pPr>
              <a:t>13</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Maths is also a daily activity in Orange Tips. The children will be exploring lots of concepts linked to number and shape space a measure. Initially we will be focusing on number, in particular counting and number formation. As the year progresses the children will then move onto trickier concepts such as addition, subtraction, time and money etc. All maths activities are carefully planned so that they are fun and engaging and take place both inside and outside of the classroom</a:t>
            </a:r>
            <a:r>
              <a:rPr lang="en-GB" altLang="en-US">
                <a:latin typeface="Arial" panose="020B0604020202020204" pitchFamily="34" charset="0"/>
              </a:rPr>
              <a:t>. the children will be encouraged to communicate their </a:t>
            </a:r>
            <a:r>
              <a:rPr lang="en-GB" altLang="en-US" b="1">
                <a:latin typeface="Arial" panose="020B0604020202020204" pitchFamily="34" charset="0"/>
              </a:rPr>
              <a:t>mathematical</a:t>
            </a:r>
            <a:r>
              <a:rPr lang="en-GB" altLang="en-US">
                <a:latin typeface="Arial" panose="020B0604020202020204" pitchFamily="34" charset="0"/>
              </a:rPr>
              <a:t> thinking in a wide variety of ways including through manipulation of resources, mark-making and talk.</a:t>
            </a:r>
            <a:endParaRPr lang="en-US" altLang="en-US">
              <a:latin typeface="Arial" panose="020B0604020202020204" pitchFamily="34" charset="0"/>
            </a:endParaRPr>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5DB518-A2D4-4C3C-B8BC-7FC755A4E822}" type="slidenum">
              <a:rPr lang="en-GB" altLang="en-US" smtClean="0"/>
              <a:pPr>
                <a:spcBef>
                  <a:spcPct val="0"/>
                </a:spcBef>
              </a:pPr>
              <a:t>14</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Expressive arts and design </a:t>
            </a:r>
            <a:r>
              <a:rPr lang="en-GB" altLang="en-US" dirty="0">
                <a:latin typeface="Arial" panose="020B0604020202020204" pitchFamily="34" charset="0"/>
              </a:rPr>
              <a:t>is used to develop a child's imagination, creativity and their ability to use media and materials. Children do this in range of ways including singing songs and making music, dancing, playing with colours, textures and </a:t>
            </a:r>
            <a:r>
              <a:rPr lang="en-GB" altLang="en-US" b="1" dirty="0">
                <a:latin typeface="Arial" panose="020B0604020202020204" pitchFamily="34" charset="0"/>
              </a:rPr>
              <a:t>design</a:t>
            </a:r>
            <a:r>
              <a:rPr lang="en-GB" altLang="en-US" dirty="0">
                <a:latin typeface="Arial" panose="020B0604020202020204" pitchFamily="34" charset="0"/>
              </a:rPr>
              <a:t>. The children have daily access to a craft area where they will be encouraged to make and create in a range of different ways.</a:t>
            </a:r>
            <a:endParaRPr lang="en-US" altLang="en-US" dirty="0">
              <a:latin typeface="Arial" panose="020B0604020202020204" pitchFamily="34" charset="0"/>
            </a:endParaRPr>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8A7A21-0118-4CB6-B841-500B04DC3F50}" type="slidenum">
              <a:rPr lang="en-GB" altLang="en-US" smtClean="0"/>
              <a:pPr>
                <a:spcBef>
                  <a:spcPct val="0"/>
                </a:spcBef>
              </a:pPr>
              <a:t>15</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This involves guiding children to make sense of their physical </a:t>
            </a:r>
            <a:r>
              <a:rPr lang="en-GB" altLang="en-US" b="1">
                <a:latin typeface="Arial" panose="020B0604020202020204" pitchFamily="34" charset="0"/>
              </a:rPr>
              <a:t>world</a:t>
            </a:r>
            <a:r>
              <a:rPr lang="en-GB" altLang="en-US">
                <a:latin typeface="Arial" panose="020B0604020202020204" pitchFamily="34" charset="0"/>
              </a:rPr>
              <a:t> and their community through opportunities to explore, observe and find out about people, places, technology, and the environment. UW enables children to explore and investigate their learning environments. enables children to communicate, interact and talk about what they want to do. enables children to feel they are valued. relates learning to themselves, their own lives and the real </a:t>
            </a:r>
            <a:r>
              <a:rPr lang="en-GB" altLang="en-US" b="1">
                <a:latin typeface="Arial" panose="020B0604020202020204" pitchFamily="34" charset="0"/>
              </a:rPr>
              <a:t>world</a:t>
            </a:r>
            <a:r>
              <a:rPr lang="en-GB" altLang="en-US">
                <a:latin typeface="Arial" panose="020B0604020202020204" pitchFamily="34" charset="0"/>
              </a:rPr>
              <a:t>.</a:t>
            </a:r>
          </a:p>
          <a:p>
            <a:r>
              <a:rPr lang="en-GB" altLang="en-US">
                <a:latin typeface="Arial" panose="020B0604020202020204" pitchFamily="34" charset="0"/>
              </a:rPr>
              <a:t>At st gilberts the children have a weekly forest school session every other term. The principles of </a:t>
            </a:r>
            <a:r>
              <a:rPr lang="en-GB" altLang="en-US" b="1">
                <a:latin typeface="Arial" panose="020B0604020202020204" pitchFamily="34" charset="0"/>
              </a:rPr>
              <a:t>forest school</a:t>
            </a:r>
            <a:r>
              <a:rPr lang="en-GB" altLang="en-US">
                <a:latin typeface="Arial" panose="020B0604020202020204" pitchFamily="34" charset="0"/>
              </a:rPr>
              <a:t> takes place in a woodland or natural environment to support the development of a relationship between the learner and the natural world. Playing and learning outside improves children’s physical and emotional wellbeing and the forest school experience has been shown to be hugely beneficial for children with a range of emotional and developmental needs. Rather than using classroom resources and equipment, children can use natural materials found in the woodland and enjoy activities such as collecting sticks and leaves, tying knots, making dens, handling tools, using twigs to write in the mud, climbing trees, jumping across stones and building fires.</a:t>
            </a:r>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067699-121F-4EC4-8374-B9E288FA4C01}" type="slidenum">
              <a:rPr lang="en-GB" altLang="en-US" smtClean="0"/>
              <a:pPr>
                <a:spcBef>
                  <a:spcPct val="0"/>
                </a:spcBef>
              </a:pPr>
              <a:t>16</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9340B5-60AB-4478-89B0-A4D14C0DAF8F}" type="slidenum">
              <a:rPr lang="en-GB" altLang="en-US" smtClean="0"/>
              <a:pPr>
                <a:spcBef>
                  <a:spcPct val="0"/>
                </a:spcBef>
              </a:pPr>
              <a:t>17</a:t>
            </a:fld>
            <a:endParaRPr lang="en-GB"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an example of a typical school day at St gilbert’s school.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Lots of parents will already be aware of Tapestry when your child attended nursery. In Reception we continue to use Tapestry as it is a great tool to capture your child’s development through observations but also it is really useful for communicating between school and home. </a:t>
            </a:r>
          </a:p>
          <a:p>
            <a:pPr eaLnBrk="1" hangingPunct="1">
              <a:buClr>
                <a:schemeClr val="tx1"/>
              </a:buClr>
            </a:pPr>
            <a:r>
              <a:rPr lang="en-GB" altLang="en-US">
                <a:latin typeface="Gill Sans MT" panose="020B0502020104020203" pitchFamily="34" charset="0"/>
              </a:rPr>
              <a:t>Throughout the year we make lots of observations of the children’s learning.</a:t>
            </a:r>
          </a:p>
          <a:p>
            <a:pPr eaLnBrk="1" hangingPunct="1">
              <a:buClr>
                <a:schemeClr val="tx1"/>
              </a:buClr>
            </a:pPr>
            <a:r>
              <a:rPr lang="en-GB" altLang="en-US">
                <a:latin typeface="Gill Sans MT" panose="020B0502020104020203" pitchFamily="34" charset="0"/>
              </a:rPr>
              <a:t>The observations are used to create an online </a:t>
            </a:r>
          </a:p>
          <a:p>
            <a:pPr eaLnBrk="1" hangingPunct="1">
              <a:buClr>
                <a:schemeClr val="tx1"/>
              </a:buClr>
            </a:pPr>
            <a:r>
              <a:rPr lang="en-GB" altLang="en-US">
                <a:latin typeface="Gill Sans MT" panose="020B0502020104020203" pitchFamily="34" charset="0"/>
              </a:rPr>
              <a:t>    learning journey on a secure server.</a:t>
            </a:r>
          </a:p>
          <a:p>
            <a:r>
              <a:rPr lang="en-GB" altLang="en-US">
                <a:latin typeface="Gill Sans MT" panose="020B0502020104020203" pitchFamily="34" charset="0"/>
              </a:rPr>
              <a:t>Tapestry online learning journeys allow you to view your child’s observations and photographs and to add your own observations or comments about the fantastic things that the children do at home.</a:t>
            </a:r>
          </a:p>
          <a:p>
            <a:endParaRPr lang="en-US" altLang="en-US">
              <a:latin typeface="Arial" panose="020B0604020202020204" pitchFamily="34"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495B2F-A004-465D-8D00-9D9BEBD3BB3D}" type="slidenum">
              <a:rPr lang="en-GB" altLang="en-US" smtClean="0"/>
              <a:pPr>
                <a:spcBef>
                  <a:spcPct val="0"/>
                </a:spcBef>
              </a:pPr>
              <a:t>18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DD6BF9-5EB9-4F73-913F-A97F4DE42E23}" type="slidenum">
              <a:rPr lang="en-GB" altLang="en-US" smtClean="0"/>
              <a:pPr>
                <a:spcBef>
                  <a:spcPct val="0"/>
                </a:spcBef>
              </a:pPr>
              <a:t>19</a:t>
            </a:fld>
            <a:endParaRPr lang="en-GB"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B179C2-5FD2-4B36-9395-80E2CE2F4541}" type="slidenum">
              <a:rPr lang="en-GB" altLang="en-US" smtClean="0"/>
              <a:pPr>
                <a:spcBef>
                  <a:spcPct val="0"/>
                </a:spcBef>
              </a:pPr>
              <a:t>20</a:t>
            </a:fld>
            <a:endParaRPr lang="en-GB"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u="sng">
                <a:latin typeface="Arial" panose="020B0604020202020204" pitchFamily="34" charset="0"/>
              </a:rPr>
              <a:t>Uniform</a:t>
            </a:r>
            <a:endParaRPr lang="en-GB" altLang="en-US">
              <a:latin typeface="Arial" panose="020B0604020202020204" pitchFamily="34" charset="0"/>
            </a:endParaRPr>
          </a:p>
          <a:p>
            <a:r>
              <a:rPr lang="en-GB" altLang="en-US" b="1">
                <a:latin typeface="Arial" panose="020B0604020202020204" pitchFamily="34" charset="0"/>
              </a:rPr>
              <a:t> </a:t>
            </a:r>
            <a:endParaRPr lang="en-GB" altLang="en-US">
              <a:latin typeface="Arial" panose="020B0604020202020204" pitchFamily="34" charset="0"/>
            </a:endParaRPr>
          </a:p>
          <a:p>
            <a:r>
              <a:rPr lang="en-GB" altLang="en-US">
                <a:latin typeface="Arial" panose="020B0604020202020204" pitchFamily="34" charset="0"/>
              </a:rPr>
              <a:t>We understand there may be a problem with getting uniform in a timely fashion in preparation for the start of term. We do have some items of nearly new stock in school if you wish to look at this, but we cannot guarantee we will have the right sizes for you. However, please feel rest assured we will be very understanding if you have not been able to get a uniform delivery in time for the start of term.</a:t>
            </a:r>
          </a:p>
          <a:p>
            <a:r>
              <a:rPr lang="en-GB" altLang="en-US">
                <a:latin typeface="Arial" panose="020B0604020202020204" pitchFamily="34" charset="0"/>
              </a:rPr>
              <a:t> </a:t>
            </a:r>
          </a:p>
          <a:p>
            <a:endParaRPr lang="en-GB"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3555C1-71DA-4EB2-8D76-B09D2DE9E114}" type="slidenum">
              <a:rPr lang="en-GB" altLang="en-US" smtClean="0"/>
              <a:pPr>
                <a:spcBef>
                  <a:spcPct val="0"/>
                </a:spcBef>
              </a:pPr>
              <a:t>21</a:t>
            </a:fld>
            <a:endParaRPr lang="en-GB" altLang="en-US"/>
          </a:p>
        </p:txBody>
      </p:sp>
      <p:sp>
        <p:nvSpPr>
          <p:cNvPr id="41987"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defRPr/>
            </a:pPr>
            <a:endParaRPr lang="en-GB" dirty="0"/>
          </a:p>
          <a:p>
            <a:pPr eaLnBrk="1" hangingPunct="1">
              <a:defRPr/>
            </a:pPr>
            <a:r>
              <a:rPr lang="en-US" altLang="en-US" dirty="0">
                <a:latin typeface="Arial" panose="020B0604020202020204" pitchFamily="34"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 Today’s meeting we are going to look at the following information. The following presentation aims to: </a:t>
            </a:r>
          </a:p>
          <a:p>
            <a:pPr eaLnBrk="1" hangingPunct="1"/>
            <a:endParaRPr lang="en-US" altLang="en-US">
              <a:latin typeface="Arial" panose="020B0604020202020204" pitchFamily="34" charset="0"/>
              <a:sym typeface="Comic Sans MS" panose="030F0702030302020204" pitchFamily="66" charset="0"/>
            </a:endParaRPr>
          </a:p>
          <a:p>
            <a:pPr eaLnBrk="1" hangingPunct="1"/>
            <a:r>
              <a:rPr lang="en-US" altLang="en-US">
                <a:latin typeface="Gill Sans MT" panose="020B0502020104020203" pitchFamily="34" charset="0"/>
                <a:sym typeface="Comic Sans MS" panose="030F0702030302020204" pitchFamily="66" charset="0"/>
              </a:rPr>
              <a:t>provide a brief introduction to the Foundation Stage (EYFS) and its curriculum.</a:t>
            </a:r>
          </a:p>
          <a:p>
            <a:pPr eaLnBrk="1" hangingPunct="1"/>
            <a:endParaRPr lang="en-US" altLang="en-US" sz="800">
              <a:latin typeface="Gill Sans MT" panose="020B0502020104020203" pitchFamily="34" charset="0"/>
              <a:sym typeface="Comic Sans MS" panose="030F0702030302020204" pitchFamily="66" charset="0"/>
            </a:endParaRPr>
          </a:p>
          <a:p>
            <a:pPr eaLnBrk="1" hangingPunct="1"/>
            <a:r>
              <a:rPr lang="en-US" altLang="en-US">
                <a:latin typeface="Gill Sans MT" panose="020B0502020104020203" pitchFamily="34" charset="0"/>
                <a:sym typeface="Comic Sans MS" panose="030F0702030302020204" pitchFamily="66" charset="0"/>
              </a:rPr>
              <a:t>To find out how a typical school day is organised and what your child will need to bring to school in September.</a:t>
            </a:r>
          </a:p>
          <a:p>
            <a:pPr eaLnBrk="1" hangingPunct="1"/>
            <a:endParaRPr lang="en-US" altLang="en-US" sz="800">
              <a:latin typeface="Gill Sans MT" panose="020B0502020104020203" pitchFamily="34" charset="0"/>
              <a:sym typeface="Comic Sans MS" panose="030F0702030302020204" pitchFamily="66" charset="0"/>
            </a:endParaRPr>
          </a:p>
          <a:p>
            <a:pPr eaLnBrk="1" hangingPunct="1"/>
            <a:r>
              <a:rPr lang="en-US" altLang="en-US">
                <a:latin typeface="Gill Sans MT" panose="020B0502020104020203" pitchFamily="34" charset="0"/>
                <a:sym typeface="Comic Sans MS" panose="030F0702030302020204" pitchFamily="66" charset="0"/>
              </a:rPr>
              <a:t>Understand school procedures for illness and other important matters.</a:t>
            </a:r>
          </a:p>
          <a:p>
            <a:pPr eaLnBrk="1" hangingPunct="1"/>
            <a:endParaRPr lang="en-US" altLang="en-US" sz="800">
              <a:latin typeface="Gill Sans MT" panose="020B0502020104020203" pitchFamily="34" charset="0"/>
              <a:sym typeface="Comic Sans MS" panose="030F0702030302020204" pitchFamily="66" charset="0"/>
            </a:endParaRPr>
          </a:p>
          <a:p>
            <a:pPr eaLnBrk="1" hangingPunct="1"/>
            <a:r>
              <a:rPr lang="en-US" altLang="en-US">
                <a:latin typeface="Gill Sans MT" panose="020B0502020104020203" pitchFamily="34" charset="0"/>
                <a:sym typeface="Comic Sans MS" panose="030F0702030302020204" pitchFamily="66" charset="0"/>
              </a:rPr>
              <a:t>Ask any questions. </a:t>
            </a:r>
          </a:p>
          <a:p>
            <a:endParaRPr lang="en-US" altLang="en-US">
              <a:latin typeface="Arial" panose="020B0604020202020204" pitchFamily="34" charset="0"/>
            </a:endParaRPr>
          </a:p>
        </p:txBody>
      </p:sp>
      <p:sp>
        <p:nvSpPr>
          <p:cNvPr id="7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14F37B-00A4-4AF8-8C19-F29B3590E6E3}" type="slidenum">
              <a:rPr lang="en-GB" altLang="en-US" smtClean="0"/>
              <a:pPr>
                <a:spcBef>
                  <a:spcPct val="0"/>
                </a:spcBef>
              </a:pPr>
              <a:t>3</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939108-82E2-40CE-90FA-9D1A2454B3D4}" type="slidenum">
              <a:rPr lang="en-GB" altLang="en-US" smtClean="0"/>
              <a:pPr>
                <a:spcBef>
                  <a:spcPct val="0"/>
                </a:spcBef>
              </a:pPr>
              <a:t>22</a:t>
            </a:fld>
            <a:endParaRPr lang="en-GB"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0DC7A-4A9F-13D7-2D91-05DD81092091}"/>
            </a:ext>
          </a:extLst>
        </p:cNvPr>
        <p:cNvGrpSpPr/>
        <p:nvPr/>
      </p:nvGrpSpPr>
      <p:grpSpPr>
        <a:xfrm>
          <a:off x="0" y="0"/>
          <a:ext cx="0" cy="0"/>
          <a:chOff x="0" y="0"/>
          <a:chExt cx="0" cy="0"/>
        </a:xfrm>
      </p:grpSpPr>
      <p:sp>
        <p:nvSpPr>
          <p:cNvPr id="46082" name="Rectangle 7">
            <a:extLst>
              <a:ext uri="{FF2B5EF4-FFF2-40B4-BE49-F238E27FC236}">
                <a16:creationId xmlns:a16="http://schemas.microsoft.com/office/drawing/2014/main" id="{75D4A947-AAC4-A235-4FB1-DB9D5E4ECB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2E4984-5C35-4072-BEE9-B34A46CFAB97}" type="slidenum">
              <a:rPr lang="en-GB" altLang="en-US" smtClean="0"/>
              <a:pPr>
                <a:spcBef>
                  <a:spcPct val="0"/>
                </a:spcBef>
              </a:pPr>
              <a:t>23</a:t>
            </a:fld>
            <a:endParaRPr lang="en-GB" altLang="en-US"/>
          </a:p>
        </p:txBody>
      </p:sp>
      <p:sp>
        <p:nvSpPr>
          <p:cNvPr id="46083" name="Rectangle 2">
            <a:extLst>
              <a:ext uri="{FF2B5EF4-FFF2-40B4-BE49-F238E27FC236}">
                <a16:creationId xmlns:a16="http://schemas.microsoft.com/office/drawing/2014/main" id="{FFD7A511-6F56-2981-5EF7-1BC3DE78743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92561AA3-EE61-B510-A064-F89FFA92D8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6742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9A1F8D-BCD9-400E-84FB-027BC33F61B9}" type="slidenum">
              <a:rPr lang="en-GB" altLang="en-US" smtClean="0"/>
              <a:pPr>
                <a:spcBef>
                  <a:spcPct val="0"/>
                </a:spcBef>
              </a:pPr>
              <a:t>24</a:t>
            </a:fld>
            <a:endParaRPr lang="en-GB"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1654D4-67CE-4361-964F-5270D8D7FDF3}" type="slidenum">
              <a:rPr lang="en-GB" altLang="en-US" smtClean="0"/>
              <a:pPr>
                <a:spcBef>
                  <a:spcPct val="0"/>
                </a:spcBef>
              </a:pPr>
              <a:t>25</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D2FA93-C4AC-43E0-BE08-4BB36164104C}" type="slidenum">
              <a:rPr lang="en-GB" altLang="en-US" smtClean="0"/>
              <a:pPr>
                <a:spcBef>
                  <a:spcPct val="0"/>
                </a:spcBef>
              </a:pPr>
              <a:t>26</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75B6CB-5BD2-445E-BB54-1E8B2A89DC96}" type="slidenum">
              <a:rPr lang="en-GB" altLang="en-US" smtClean="0"/>
              <a:pPr>
                <a:defRPr/>
              </a:pPr>
              <a:t>4</a:t>
            </a:fld>
            <a:endParaRPr lang="en-GB" altLang="en-US"/>
          </a:p>
        </p:txBody>
      </p:sp>
    </p:spTree>
    <p:extLst>
      <p:ext uri="{BB962C8B-B14F-4D97-AF65-F5344CB8AC3E}">
        <p14:creationId xmlns:p14="http://schemas.microsoft.com/office/powerpoint/2010/main" val="397941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175B6CB-5BD2-445E-BB54-1E8B2A89DC96}" type="slidenum">
              <a:rPr lang="en-GB" altLang="en-US" smtClean="0"/>
              <a:pPr>
                <a:defRPr/>
              </a:pPr>
              <a:t>6</a:t>
            </a:fld>
            <a:endParaRPr lang="en-GB" altLang="en-US"/>
          </a:p>
        </p:txBody>
      </p:sp>
    </p:spTree>
    <p:extLst>
      <p:ext uri="{BB962C8B-B14F-4D97-AF65-F5344CB8AC3E}">
        <p14:creationId xmlns:p14="http://schemas.microsoft.com/office/powerpoint/2010/main" val="301145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Aft>
                <a:spcPts val="0"/>
              </a:spcAft>
              <a:defRPr/>
            </a:pPr>
            <a:r>
              <a:rPr lang="en-US" dirty="0">
                <a:latin typeface="Gill Sans MT" panose="020B0502020104020203" pitchFamily="34" charset="0"/>
                <a:sym typeface="Comic Sans MS" pitchFamily="66" charset="0"/>
              </a:rPr>
              <a:t>The EYFS is the stage of learning for children from </a:t>
            </a:r>
            <a:r>
              <a:rPr lang="en-US" dirty="0">
                <a:solidFill>
                  <a:srgbClr val="04AC38"/>
                </a:solidFill>
                <a:latin typeface="Gill Sans MT" panose="020B0502020104020203" pitchFamily="34" charset="0"/>
                <a:sym typeface="Comic Sans MS" pitchFamily="66" charset="0"/>
              </a:rPr>
              <a:t>birth</a:t>
            </a:r>
            <a:r>
              <a:rPr lang="en-US" dirty="0">
                <a:latin typeface="Gill Sans MT" panose="020B0502020104020203" pitchFamily="34" charset="0"/>
                <a:sym typeface="Comic Sans MS" pitchFamily="66" charset="0"/>
              </a:rPr>
              <a:t> to the </a:t>
            </a:r>
            <a:r>
              <a:rPr lang="en-US" dirty="0">
                <a:solidFill>
                  <a:srgbClr val="04AC38"/>
                </a:solidFill>
                <a:latin typeface="Gill Sans MT" panose="020B0502020104020203" pitchFamily="34" charset="0"/>
                <a:sym typeface="Comic Sans MS" pitchFamily="66" charset="0"/>
              </a:rPr>
              <a:t>end of the Reception year. </a:t>
            </a:r>
          </a:p>
          <a:p>
            <a:pPr eaLnBrk="1" fontAlgn="auto" hangingPunct="1">
              <a:spcAft>
                <a:spcPts val="0"/>
              </a:spcAft>
              <a:buFont typeface="Courier New" pitchFamily="49" charset="0"/>
              <a:buChar char="o"/>
              <a:defRPr/>
            </a:pPr>
            <a:endParaRPr lang="en-US" sz="200" dirty="0">
              <a:latin typeface="Gill Sans MT" panose="020B0502020104020203" pitchFamily="34" charset="0"/>
              <a:sym typeface="Comic Sans MS" pitchFamily="66" charset="0"/>
            </a:endParaRPr>
          </a:p>
          <a:p>
            <a:pPr eaLnBrk="1" fontAlgn="auto" hangingPunct="1">
              <a:spcAft>
                <a:spcPts val="0"/>
              </a:spcAft>
              <a:defRPr/>
            </a:pPr>
            <a:r>
              <a:rPr lang="en-US" dirty="0">
                <a:latin typeface="Gill Sans MT" panose="020B0502020104020203" pitchFamily="34" charset="0"/>
                <a:sym typeface="Comic Sans MS" pitchFamily="66" charset="0"/>
              </a:rPr>
              <a:t>It is based on the recognition that children learn best through </a:t>
            </a:r>
            <a:r>
              <a:rPr lang="en-US" dirty="0">
                <a:solidFill>
                  <a:srgbClr val="04AC38"/>
                </a:solidFill>
                <a:latin typeface="Gill Sans MT" panose="020B0502020104020203" pitchFamily="34" charset="0"/>
                <a:sym typeface="Comic Sans MS" pitchFamily="66" charset="0"/>
              </a:rPr>
              <a:t>play and active learning which I will explore further later in the presentation</a:t>
            </a:r>
            <a:r>
              <a:rPr lang="en-US" dirty="0">
                <a:solidFill>
                  <a:schemeClr val="accent1">
                    <a:lumMod val="50000"/>
                  </a:schemeClr>
                </a:solidFill>
                <a:latin typeface="Gill Sans MT" panose="020B0502020104020203" pitchFamily="34" charset="0"/>
                <a:sym typeface="Comic Sans MS" pitchFamily="66" charset="0"/>
              </a:rPr>
              <a:t>. </a:t>
            </a:r>
            <a:r>
              <a:rPr lang="en-US" dirty="0">
                <a:latin typeface="Gill Sans MT" panose="020B0502020104020203" pitchFamily="34" charset="0"/>
                <a:sym typeface="Comic Sans MS" pitchFamily="66" charset="0"/>
              </a:rPr>
              <a:t>In Reception this will be based  around our termly topics.</a:t>
            </a:r>
          </a:p>
          <a:p>
            <a:pPr eaLnBrk="1" fontAlgn="auto" hangingPunct="1">
              <a:spcAft>
                <a:spcPts val="0"/>
              </a:spcAft>
              <a:defRPr/>
            </a:pPr>
            <a:endParaRPr lang="en-US" sz="200" dirty="0">
              <a:solidFill>
                <a:schemeClr val="accent1">
                  <a:lumMod val="50000"/>
                </a:schemeClr>
              </a:solidFill>
              <a:latin typeface="Gill Sans MT" panose="020B0502020104020203" pitchFamily="34" charset="0"/>
              <a:sym typeface="Comic Sans MS" pitchFamily="66" charset="0"/>
            </a:endParaRPr>
          </a:p>
          <a:p>
            <a:pPr eaLnBrk="1" fontAlgn="auto" hangingPunct="1">
              <a:spcAft>
                <a:spcPts val="0"/>
              </a:spcAft>
              <a:defRPr/>
            </a:pPr>
            <a:r>
              <a:rPr lang="en-US" dirty="0">
                <a:latin typeface="Gill Sans MT" panose="020B0502020104020203" pitchFamily="34" charset="0"/>
                <a:sym typeface="Comic Sans MS" pitchFamily="66" charset="0"/>
              </a:rPr>
              <a:t>Children will learn through both child initiated and adult initiated/ directed tasks and reflected inside the classroom and outdoors. </a:t>
            </a:r>
          </a:p>
          <a:p>
            <a:pPr>
              <a:defRPr/>
            </a:pPr>
            <a:endParaRPr lang="en-US" altLang="en-US" dirty="0">
              <a:latin typeface="Arial" panose="020B0604020202020204" pitchFamily="34" charset="0"/>
            </a:endParaRPr>
          </a:p>
        </p:txBody>
      </p:sp>
      <p:sp>
        <p:nvSpPr>
          <p:cNvPr id="11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B3ABDA-2FA5-4171-A204-DDAF11E0CCBE}" type="slidenum">
              <a:rPr lang="en-GB" altLang="en-US" smtClean="0"/>
              <a:pPr>
                <a:spcBef>
                  <a:spcPct val="0"/>
                </a:spcBef>
              </a:pPr>
              <a:t>7</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ABD50B-FC31-4DD8-AB00-025ACAA3406B}" type="slidenum">
              <a:rPr lang="en-GB" altLang="en-US" smtClean="0"/>
              <a:pPr>
                <a:spcBef>
                  <a:spcPct val="0"/>
                </a:spcBef>
              </a:pPr>
              <a:t>8</a:t>
            </a:fld>
            <a:endParaRPr lang="en-GB" alt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foundation stage is split into 7 areas of learning. </a:t>
            </a:r>
            <a:endParaRPr lang="en-US" altLang="en-US" baseline="0" dirty="0">
              <a:latin typeface="Arial" panose="020B0604020202020204" pitchFamily="34" charset="0"/>
            </a:endParaRPr>
          </a:p>
          <a:p>
            <a:r>
              <a:rPr lang="en-US" altLang="en-US" dirty="0">
                <a:latin typeface="Arial" panose="020B0604020202020204" pitchFamily="34" charset="0"/>
              </a:rPr>
              <a:t>Prime areas – </a:t>
            </a:r>
            <a:r>
              <a:rPr lang="en-US" altLang="en-US" dirty="0" err="1">
                <a:latin typeface="Arial" panose="020B0604020202020204" pitchFamily="34" charset="0"/>
              </a:rPr>
              <a:t>psed</a:t>
            </a:r>
            <a:r>
              <a:rPr lang="en-US" altLang="en-US" dirty="0">
                <a:latin typeface="Arial" panose="020B0604020202020204" pitchFamily="34" charset="0"/>
              </a:rPr>
              <a:t> </a:t>
            </a:r>
            <a:r>
              <a:rPr lang="en-US" altLang="en-US" dirty="0" err="1">
                <a:latin typeface="Arial" panose="020B0604020202020204" pitchFamily="34" charset="0"/>
              </a:rPr>
              <a:t>pd</a:t>
            </a:r>
            <a:r>
              <a:rPr lang="en-US" altLang="en-US" dirty="0">
                <a:latin typeface="Arial" panose="020B0604020202020204" pitchFamily="34" charset="0"/>
              </a:rPr>
              <a:t> and communication and language.</a:t>
            </a:r>
          </a:p>
          <a:p>
            <a:r>
              <a:rPr lang="en-GB" altLang="en-US" dirty="0">
                <a:latin typeface="Arial" panose="020B0604020202020204" pitchFamily="34" charset="0"/>
              </a:rPr>
              <a:t>The </a:t>
            </a:r>
            <a:r>
              <a:rPr lang="en-GB" altLang="en-US" b="1" dirty="0">
                <a:latin typeface="Arial" panose="020B0604020202020204" pitchFamily="34" charset="0"/>
              </a:rPr>
              <a:t>prime </a:t>
            </a:r>
            <a:r>
              <a:rPr lang="en-GB" altLang="en-US" dirty="0">
                <a:latin typeface="Arial" panose="020B0604020202020204" pitchFamily="34" charset="0"/>
              </a:rPr>
              <a:t>areas begin to develop quickly in</a:t>
            </a:r>
          </a:p>
          <a:p>
            <a:r>
              <a:rPr lang="en-GB" altLang="en-US" dirty="0">
                <a:latin typeface="Arial" panose="020B0604020202020204" pitchFamily="34" charset="0"/>
              </a:rPr>
              <a:t>response to relationships and experiences, and</a:t>
            </a:r>
          </a:p>
          <a:p>
            <a:r>
              <a:rPr lang="en-GB" altLang="en-US" dirty="0">
                <a:latin typeface="Arial" panose="020B0604020202020204" pitchFamily="34" charset="0"/>
              </a:rPr>
              <a:t>run through and support learning in all other areas.</a:t>
            </a:r>
          </a:p>
          <a:p>
            <a:r>
              <a:rPr lang="en-GB" altLang="en-US" dirty="0">
                <a:latin typeface="Arial" panose="020B0604020202020204" pitchFamily="34" charset="0"/>
              </a:rPr>
              <a:t>The prime areas continue to be fundamental</a:t>
            </a:r>
          </a:p>
          <a:p>
            <a:r>
              <a:rPr lang="en-GB" altLang="en-US" dirty="0">
                <a:latin typeface="Arial" panose="020B0604020202020204" pitchFamily="34" charset="0"/>
              </a:rPr>
              <a:t>throughout the EYFS.</a:t>
            </a:r>
            <a:r>
              <a:rPr lang="en-US" altLang="en-US" dirty="0">
                <a:latin typeface="Arial" panose="020B0604020202020204" pitchFamily="34" charset="0"/>
              </a:rPr>
              <a:t> They are underpinned in everything we do at st gilberts. Especially during the start of reception there is a key focus on Personal, social and emotional development. We place particular emphasis on developing friendships, self-confidence and understanding school rules and expectations. </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GB" altLang="en-US" dirty="0">
                <a:latin typeface="Arial" panose="020B0604020202020204" pitchFamily="34" charset="0"/>
              </a:rPr>
              <a:t>The </a:t>
            </a:r>
            <a:r>
              <a:rPr lang="en-GB" altLang="en-US" b="1" dirty="0">
                <a:latin typeface="Arial" panose="020B0604020202020204" pitchFamily="34" charset="0"/>
              </a:rPr>
              <a:t>specific </a:t>
            </a:r>
            <a:r>
              <a:rPr lang="en-GB" altLang="en-US" dirty="0">
                <a:latin typeface="Arial" panose="020B0604020202020204" pitchFamily="34" charset="0"/>
              </a:rPr>
              <a:t>areas include essential skills and</a:t>
            </a:r>
          </a:p>
          <a:p>
            <a:r>
              <a:rPr lang="en-GB" altLang="en-US" dirty="0">
                <a:latin typeface="Arial" panose="020B0604020202020204" pitchFamily="34" charset="0"/>
              </a:rPr>
              <a:t>knowledge. They grow out of the prime areas,</a:t>
            </a:r>
          </a:p>
          <a:p>
            <a:r>
              <a:rPr lang="en-GB" altLang="en-US" dirty="0">
                <a:latin typeface="Arial" panose="020B0604020202020204" pitchFamily="34" charset="0"/>
              </a:rPr>
              <a:t>and provide important contexts for learning. These include literacy maths </a:t>
            </a:r>
            <a:r>
              <a:rPr lang="en-GB" altLang="en-US" dirty="0" err="1">
                <a:latin typeface="Arial" panose="020B0604020202020204" pitchFamily="34" charset="0"/>
              </a:rPr>
              <a:t>uw</a:t>
            </a:r>
            <a:r>
              <a:rPr lang="en-GB" altLang="en-US" dirty="0">
                <a:latin typeface="Arial" panose="020B0604020202020204" pitchFamily="34" charset="0"/>
              </a:rPr>
              <a:t> </a:t>
            </a:r>
            <a:r>
              <a:rPr lang="en-GB" altLang="en-US" dirty="0" err="1">
                <a:latin typeface="Arial" panose="020B0604020202020204" pitchFamily="34" charset="0"/>
              </a:rPr>
              <a:t>ead</a:t>
            </a:r>
            <a:r>
              <a:rPr lang="en-GB" altLang="en-US" dirty="0">
                <a:latin typeface="Arial" panose="020B0604020202020204" pitchFamily="34" charset="0"/>
              </a:rPr>
              <a:t>.</a:t>
            </a:r>
          </a:p>
          <a:p>
            <a:r>
              <a:rPr lang="en-GB" altLang="en-US" dirty="0">
                <a:latin typeface="Arial" panose="020B0604020202020204" pitchFamily="34" charset="0"/>
              </a:rPr>
              <a:t>The specific areas of learning are a major part of our daily timetable. Children are given learning opportunities through informal play and also through more sit down formal teaching. It is the combination of both learning styles that help to develop the children’s curiosity and enthusiasm for learning as they move through the school. </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Firstly looking at the prime areas of learning. PSED is made up of 3 key areas. It is a key part of learning for reception children. The children will begin to develop their abilities to form friendships with their peers. We don’t teach this as a stand alone lesson but instead embed opportunities for development in this area throughout the school day. </a:t>
            </a:r>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7CA912-1808-4E67-9E4E-0B2808DE2D01}" type="slidenum">
              <a:rPr lang="en-GB" altLang="en-US" smtClean="0"/>
              <a:pPr>
                <a:spcBef>
                  <a:spcPct val="0"/>
                </a:spcBef>
              </a:pPr>
              <a:t>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Similarly communication and language is embedded within our daily curriculum. We actively support and promote a language rich learning environment.</a:t>
            </a:r>
          </a:p>
        </p:txBody>
      </p:sp>
      <p:sp>
        <p:nvSpPr>
          <p:cNvPr id="17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883E82-6153-442F-9A9B-330A653853E7}" type="slidenum">
              <a:rPr lang="en-GB" altLang="en-US" smtClean="0"/>
              <a:pPr>
                <a:spcBef>
                  <a:spcPct val="0"/>
                </a:spcBef>
              </a:pPr>
              <a:t>10</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During the school day, the children have lots of opportunities to develop physically. Our main focus in reception is to develop the children’s fine motor skills such as activities like playdough, using tweezers, threading etc. The children also have access to our outdoor area every single day where they can develop their gross motor skills. We have lots of bikes, scooters, space to run in, climbing equipment etc. We also have weekly PE lessons where the children will start to develop skills such as dance, athletics, ball skills etc.</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8EB7EF-AF59-4B13-B798-B4EB1CE7272F}" type="slidenum">
              <a:rPr lang="en-GB" altLang="en-US" smtClean="0"/>
              <a:pPr>
                <a:spcBef>
                  <a:spcPct val="0"/>
                </a:spcBef>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endParaRPr lang="en-GB"/>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GB"/>
          </a:p>
        </p:txBody>
      </p:sp>
      <p:sp>
        <p:nvSpPr>
          <p:cNvPr id="6" name="Slide Number Placeholder 5"/>
          <p:cNvSpPr>
            <a:spLocks noGrp="1"/>
          </p:cNvSpPr>
          <p:nvPr>
            <p:ph type="sldNum" sz="quarter" idx="12"/>
          </p:nvPr>
        </p:nvSpPr>
        <p:spPr>
          <a:xfrm>
            <a:off x="6817317" y="5054602"/>
            <a:ext cx="413483" cy="279400"/>
          </a:xfrm>
        </p:spPr>
        <p:txBody>
          <a:bodyPr/>
          <a:lstStyle/>
          <a:p>
            <a:pPr>
              <a:defRPr/>
            </a:pPr>
            <a:fld id="{2DF5EFF9-912A-464D-ABB0-5A0AD1F343A3}" type="slidenum">
              <a:rPr lang="en-GB" altLang="en-US" smtClean="0"/>
              <a:pPr>
                <a:defRPr/>
              </a:pPr>
              <a:t>‹#›</a:t>
            </a:fld>
            <a:endParaRPr lang="en-GB"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1549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spTree>
    <p:extLst>
      <p:ext uri="{BB962C8B-B14F-4D97-AF65-F5344CB8AC3E}">
        <p14:creationId xmlns:p14="http://schemas.microsoft.com/office/powerpoint/2010/main" val="27801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8444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534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spTree>
    <p:extLst>
      <p:ext uri="{BB962C8B-B14F-4D97-AF65-F5344CB8AC3E}">
        <p14:creationId xmlns:p14="http://schemas.microsoft.com/office/powerpoint/2010/main" val="3517308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330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AAFA4BC-9F57-4783-B4CD-DA2B68F66778}" type="slidenum">
              <a:rPr lang="en-GB" altLang="en-US" smtClean="0"/>
              <a:pPr>
                <a:defRPr/>
              </a:pPr>
              <a:t>‹#›</a:t>
            </a:fld>
            <a:endParaRPr lang="en-GB"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89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9BBDBB64-C374-4512-BDB4-B6EF39234785}" type="slidenum">
              <a:rPr lang="en-GB" altLang="en-US" smtClean="0"/>
              <a:pPr>
                <a:defRPr/>
              </a:pPr>
              <a:t>‹#›</a:t>
            </a:fld>
            <a:endParaRPr lang="en-GB"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6302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537F1DF2-6838-43E5-A488-65C0E23ECEEB}" type="slidenum">
              <a:rPr lang="en-GB" altLang="en-US" smtClean="0"/>
              <a:pPr>
                <a:defRPr/>
              </a:pPr>
              <a:t>‹#›</a:t>
            </a:fld>
            <a:endParaRPr lang="en-GB"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3513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1B17EA7-FEC8-4166-B321-56CDC55D85BC}" type="slidenum">
              <a:rPr lang="en-GB" altLang="en-US"/>
              <a:pPr>
                <a:defRPr/>
              </a:pPr>
              <a:t>‹#›</a:t>
            </a:fld>
            <a:endParaRPr lang="en-GB" altLang="en-US"/>
          </a:p>
        </p:txBody>
      </p:sp>
    </p:spTree>
    <p:extLst>
      <p:ext uri="{BB962C8B-B14F-4D97-AF65-F5344CB8AC3E}">
        <p14:creationId xmlns:p14="http://schemas.microsoft.com/office/powerpoint/2010/main" val="12137971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D650442-6557-4194-B5BE-17C4D9CF1841}" type="slidenum">
              <a:rPr lang="en-GB" altLang="en-US" smtClean="0"/>
              <a:pPr>
                <a:defRPr/>
              </a:pPr>
              <a:t>‹#›</a:t>
            </a:fld>
            <a:endParaRPr lang="en-GB" altLang="en-US"/>
          </a:p>
        </p:txBody>
      </p:sp>
    </p:spTree>
    <p:extLst>
      <p:ext uri="{BB962C8B-B14F-4D97-AF65-F5344CB8AC3E}">
        <p14:creationId xmlns:p14="http://schemas.microsoft.com/office/powerpoint/2010/main" val="250335729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EC8D516D-FBFB-4A43-9F65-C579097E6D57}" type="slidenum">
              <a:rPr lang="en-GB" altLang="en-US" smtClean="0"/>
              <a:pPr>
                <a:defRPr/>
              </a:pPr>
              <a:t>‹#›</a:t>
            </a:fld>
            <a:endParaRPr lang="en-GB"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674975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F08D65A9-F823-42EA-821E-E4E713907DD8}" type="slidenum">
              <a:rPr lang="en-GB" altLang="en-US" smtClean="0"/>
              <a:pPr>
                <a:defRPr/>
              </a:pPr>
              <a:t>‹#›</a:t>
            </a:fld>
            <a:endParaRPr lang="en-GB" altLang="en-US"/>
          </a:p>
        </p:txBody>
      </p:sp>
    </p:spTree>
    <p:extLst>
      <p:ext uri="{BB962C8B-B14F-4D97-AF65-F5344CB8AC3E}">
        <p14:creationId xmlns:p14="http://schemas.microsoft.com/office/powerpoint/2010/main" val="42382268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A26E7433-A617-4F22-A863-D5D7455BD042}" type="slidenum">
              <a:rPr lang="en-GB" altLang="en-US" smtClean="0"/>
              <a:pPr>
                <a:defRPr/>
              </a:pPr>
              <a:t>‹#›</a:t>
            </a:fld>
            <a:endParaRPr lang="en-GB"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73087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1AB8CBBC-484D-434A-AD8C-0225DE6E7E19}" type="slidenum">
              <a:rPr lang="en-GB" altLang="en-US" smtClean="0"/>
              <a:pPr>
                <a:defRPr/>
              </a:pPr>
              <a:t>‹#›</a:t>
            </a:fld>
            <a:endParaRPr lang="en-GB"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04921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48078FF1-18F3-4D34-92FF-907B0284A8E3}" type="slidenum">
              <a:rPr lang="en-GB" altLang="en-US" smtClean="0"/>
              <a:pPr>
                <a:defRPr/>
              </a:pPr>
              <a:t>‹#›</a:t>
            </a:fld>
            <a:endParaRPr lang="en-GB" altLang="en-US"/>
          </a:p>
        </p:txBody>
      </p:sp>
    </p:spTree>
    <p:extLst>
      <p:ext uri="{BB962C8B-B14F-4D97-AF65-F5344CB8AC3E}">
        <p14:creationId xmlns:p14="http://schemas.microsoft.com/office/powerpoint/2010/main" val="22847156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68E444B5-3E93-4398-97AD-0D45A86502D5}" type="slidenum">
              <a:rPr lang="en-GB" altLang="en-US" smtClean="0"/>
              <a:pPr>
                <a:defRPr/>
              </a:pPr>
              <a:t>‹#›</a:t>
            </a:fld>
            <a:endParaRPr lang="en-GB"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26977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376DABB0-9012-4965-AEFF-C206396BB38D}" type="slidenum">
              <a:rPr lang="en-GB" altLang="en-US" smtClean="0"/>
              <a:pPr>
                <a:defRPr/>
              </a:pPr>
              <a:t>‹#›</a:t>
            </a:fld>
            <a:endParaRPr lang="en-GB" altLang="en-US"/>
          </a:p>
        </p:txBody>
      </p:sp>
    </p:spTree>
    <p:extLst>
      <p:ext uri="{BB962C8B-B14F-4D97-AF65-F5344CB8AC3E}">
        <p14:creationId xmlns:p14="http://schemas.microsoft.com/office/powerpoint/2010/main" val="180412158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GB"/>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GB"/>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AAFA4BC-9F57-4783-B4CD-DA2B68F66778}" type="slidenum">
              <a:rPr lang="en-GB" altLang="en-US" smtClean="0"/>
              <a:pPr>
                <a:defRPr/>
              </a:pPr>
              <a:t>‹#›</a:t>
            </a:fld>
            <a:endParaRPr lang="en-GB" altLang="en-US"/>
          </a:p>
        </p:txBody>
      </p:sp>
    </p:spTree>
    <p:extLst>
      <p:ext uri="{BB962C8B-B14F-4D97-AF65-F5344CB8AC3E}">
        <p14:creationId xmlns:p14="http://schemas.microsoft.com/office/powerpoint/2010/main" val="354252094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ransition spd="med">
    <p:fade/>
  </p:transition>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5.gif"/><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gif"/><Relationship Id="rId11" Type="http://schemas.openxmlformats.org/officeDocument/2006/relationships/image" Target="../media/image11.png"/><Relationship Id="rId5" Type="http://schemas.openxmlformats.org/officeDocument/2006/relationships/image" Target="../media/image23.gif"/><Relationship Id="rId10" Type="http://schemas.openxmlformats.org/officeDocument/2006/relationships/image" Target="../media/image28.gif"/><Relationship Id="rId4" Type="http://schemas.openxmlformats.org/officeDocument/2006/relationships/notesSlide" Target="../notesSlides/notesSlide10.xml"/><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4.xml"/><Relationship Id="rId9"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eylj.org/index.php?app=core&amp;module=school&amp;section=overview&amp;schoolId=2082" TargetMode="External"/><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9.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55.wmf"/><Relationship Id="rId4" Type="http://schemas.openxmlformats.org/officeDocument/2006/relationships/notesSlide" Target="../notesSlides/notesSlide20.xml"/><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67.jpeg"/><Relationship Id="rId2" Type="http://schemas.openxmlformats.org/officeDocument/2006/relationships/audio" Target="../media/media4.m4a"/><Relationship Id="rId16" Type="http://schemas.openxmlformats.org/officeDocument/2006/relationships/image" Target="../media/image29.png"/><Relationship Id="rId1" Type="http://schemas.microsoft.com/office/2007/relationships/media" Target="../media/media4.m4a"/><Relationship Id="rId6" Type="http://schemas.openxmlformats.org/officeDocument/2006/relationships/image" Target="../media/image63.png"/><Relationship Id="rId11" Type="http://schemas.openxmlformats.org/officeDocument/2006/relationships/image" Target="../media/image66.jpe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jpeg"/><Relationship Id="rId4" Type="http://schemas.openxmlformats.org/officeDocument/2006/relationships/notesSlide" Target="../notesSlides/notesSlide23.xml"/><Relationship Id="rId9" Type="http://schemas.openxmlformats.org/officeDocument/2006/relationships/image" Target="../media/image64.jpeg"/><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1.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hyperlink" Target="http://www.bbc.co.uk/parenting/your_kids/primary_starting.shtml"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8"/>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2844006" y="2436422"/>
            <a:ext cx="331470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Rectangle 4"/>
          <p:cNvSpPr>
            <a:spLocks noChangeArrowheads="1"/>
          </p:cNvSpPr>
          <p:nvPr/>
        </p:nvSpPr>
        <p:spPr bwMode="auto">
          <a:xfrm>
            <a:off x="0" y="0"/>
            <a:ext cx="9144000" cy="717391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2" name="Rectangle 2"/>
          <p:cNvSpPr>
            <a:spLocks noGrp="1" noChangeArrowheads="1"/>
          </p:cNvSpPr>
          <p:nvPr>
            <p:ph type="ctrTitle"/>
          </p:nvPr>
        </p:nvSpPr>
        <p:spPr>
          <a:xfrm>
            <a:off x="827088" y="260350"/>
            <a:ext cx="7261225" cy="1569030"/>
          </a:xfrm>
          <a:solidFill>
            <a:schemeClr val="bg1"/>
          </a:solidFill>
        </p:spPr>
        <p:txBody>
          <a:bodyPr rtlCol="0">
            <a:normAutofit/>
          </a:bodyPr>
          <a:lstStyle/>
          <a:p>
            <a:pPr eaLnBrk="1" fontAlgn="auto" hangingPunct="1">
              <a:spcAft>
                <a:spcPts val="0"/>
              </a:spcAft>
              <a:defRPr/>
            </a:pPr>
            <a:r>
              <a:rPr lang="en-GB" sz="3200" dirty="0">
                <a:effectLst>
                  <a:outerShdw blurRad="38100" dist="38100" dir="2700000" algn="tl">
                    <a:srgbClr val="C0C0C0"/>
                  </a:outerShdw>
                </a:effectLst>
                <a:latin typeface="Gill Sans MT" panose="020B0502020104020203" pitchFamily="34" charset="0"/>
              </a:rPr>
              <a:t>Welcome to St. Gilbert of </a:t>
            </a:r>
            <a:r>
              <a:rPr lang="en-GB" sz="3200" dirty="0" err="1">
                <a:effectLst>
                  <a:outerShdw blurRad="38100" dist="38100" dir="2700000" algn="tl">
                    <a:srgbClr val="C0C0C0"/>
                  </a:outerShdw>
                </a:effectLst>
                <a:latin typeface="Gill Sans MT" panose="020B0502020104020203" pitchFamily="34" charset="0"/>
              </a:rPr>
              <a:t>Sempringham</a:t>
            </a:r>
            <a:r>
              <a:rPr lang="en-GB" sz="3200" dirty="0">
                <a:effectLst>
                  <a:outerShdw blurRad="38100" dist="38100" dir="2700000" algn="tl">
                    <a:srgbClr val="C0C0C0"/>
                  </a:outerShdw>
                </a:effectLst>
                <a:latin typeface="Gill Sans MT" panose="020B0502020104020203" pitchFamily="34" charset="0"/>
              </a:rPr>
              <a:t> Church of England Primary School and Nursery</a:t>
            </a:r>
          </a:p>
        </p:txBody>
      </p:sp>
      <p:sp>
        <p:nvSpPr>
          <p:cNvPr id="3" name="Rectangle 3"/>
          <p:cNvSpPr>
            <a:spLocks noGrp="1" noChangeArrowheads="1"/>
          </p:cNvSpPr>
          <p:nvPr>
            <p:ph type="subTitle" idx="1"/>
          </p:nvPr>
        </p:nvSpPr>
        <p:spPr>
          <a:xfrm>
            <a:off x="577850" y="1753133"/>
            <a:ext cx="7847012" cy="1419225"/>
          </a:xfrm>
        </p:spPr>
        <p:txBody>
          <a:bodyPr rtlCol="0">
            <a:normAutofit/>
          </a:bodyPr>
          <a:lstStyle/>
          <a:p>
            <a:pPr eaLnBrk="1" fontAlgn="auto" hangingPunct="1">
              <a:spcAft>
                <a:spcPts val="0"/>
              </a:spcAft>
              <a:defRPr/>
            </a:pPr>
            <a:r>
              <a:rPr lang="en-GB" sz="2800" dirty="0">
                <a:solidFill>
                  <a:schemeClr val="tx1"/>
                </a:solidFill>
                <a:effectLst>
                  <a:outerShdw blurRad="38100" dist="38100" dir="2700000" algn="tl">
                    <a:srgbClr val="C0C0C0"/>
                  </a:outerShdw>
                </a:effectLst>
                <a:latin typeface="Gill Sans MT" panose="020B0502020104020203" pitchFamily="34" charset="0"/>
              </a:rPr>
              <a:t>Foundation Stage Information Evening</a:t>
            </a:r>
          </a:p>
          <a:p>
            <a:pPr eaLnBrk="1" fontAlgn="auto" hangingPunct="1">
              <a:spcAft>
                <a:spcPts val="0"/>
              </a:spcAft>
              <a:defRPr/>
            </a:pPr>
            <a:r>
              <a:rPr lang="en-GB" sz="2800" dirty="0">
                <a:solidFill>
                  <a:schemeClr val="tx1"/>
                </a:solidFill>
                <a:effectLst>
                  <a:outerShdw blurRad="38100" dist="38100" dir="2700000" algn="tl">
                    <a:srgbClr val="C0C0C0"/>
                  </a:outerShdw>
                </a:effectLst>
                <a:latin typeface="Gill Sans MT" panose="020B0502020104020203" pitchFamily="34" charset="0"/>
              </a:rPr>
              <a:t>2025</a:t>
            </a:r>
          </a:p>
          <a:p>
            <a:pPr eaLnBrk="1" fontAlgn="auto" hangingPunct="1">
              <a:spcAft>
                <a:spcPts val="0"/>
              </a:spcAft>
              <a:defRPr/>
            </a:pPr>
            <a:endParaRPr lang="en-GB" dirty="0"/>
          </a:p>
        </p:txBody>
      </p:sp>
      <p:sp>
        <p:nvSpPr>
          <p:cNvPr id="4104" name="AutoShape 11" descr="Image result for MArbled white"/>
          <p:cNvSpPr>
            <a:spLocks noChangeAspect="1" noChangeArrowheads="1"/>
          </p:cNvSpPr>
          <p:nvPr/>
        </p:nvSpPr>
        <p:spPr bwMode="auto">
          <a:xfrm>
            <a:off x="-317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4105" name="AutoShape 13" descr="Image result for MArbled white"/>
          <p:cNvSpPr>
            <a:spLocks noChangeAspect="1" noChangeArrowheads="1"/>
          </p:cNvSpPr>
          <p:nvPr/>
        </p:nvSpPr>
        <p:spPr bwMode="auto">
          <a:xfrm>
            <a:off x="12065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4106" name="AutoShape 15" descr="Image result for MArbled white"/>
          <p:cNvSpPr>
            <a:spLocks noChangeAspect="1" noChangeArrowheads="1"/>
          </p:cNvSpPr>
          <p:nvPr/>
        </p:nvSpPr>
        <p:spPr bwMode="auto">
          <a:xfrm>
            <a:off x="27305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pic>
        <p:nvPicPr>
          <p:cNvPr id="4108" name="Picture 6" descr="H:\Documents\Designs Aug 2014\St Gilbert Shiel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77813"/>
            <a:ext cx="95408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H:\Documents\Designs Aug 2014\St Gilbert Shiel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7963" y="320675"/>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5083">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611981" y="548680"/>
            <a:ext cx="7920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latin typeface="Gill Sans MT" panose="020B0502020104020203" pitchFamily="34" charset="0"/>
                <a:sym typeface="Comic Sans MS" panose="030F0702030302020204" pitchFamily="66" charset="0"/>
              </a:rPr>
              <a:t>Communication and Language</a:t>
            </a:r>
          </a:p>
          <a:p>
            <a:pPr algn="ctr" eaLnBrk="1" hangingPunct="1">
              <a:spcBef>
                <a:spcPct val="0"/>
              </a:spcBef>
              <a:buFontTx/>
              <a:buNone/>
            </a:pPr>
            <a:endParaRPr lang="en-GB" altLang="en-US" sz="1800" dirty="0">
              <a:latin typeface="Arial" panose="020B0604020202020204" pitchFamily="34" charset="0"/>
            </a:endParaRPr>
          </a:p>
        </p:txBody>
      </p:sp>
      <p:sp>
        <p:nvSpPr>
          <p:cNvPr id="16387" name="TextBox 8"/>
          <p:cNvSpPr txBox="1">
            <a:spLocks noChangeArrowheads="1"/>
          </p:cNvSpPr>
          <p:nvPr/>
        </p:nvSpPr>
        <p:spPr bwMode="auto">
          <a:xfrm>
            <a:off x="1116013" y="5084763"/>
            <a:ext cx="6067425"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Listening,</a:t>
            </a:r>
            <a:r>
              <a:rPr lang="en-GB" sz="2400" baseline="0" dirty="0"/>
              <a:t> attention and understanding </a:t>
            </a:r>
          </a:p>
          <a:p>
            <a:pPr marL="285750" indent="-285750"/>
            <a:r>
              <a:rPr lang="en-GB" sz="2400" baseline="0" dirty="0"/>
              <a:t>Speaking</a:t>
            </a:r>
          </a:p>
        </p:txBody>
      </p:sp>
      <p:pic>
        <p:nvPicPr>
          <p:cNvPr id="16391" name="Picture 6"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group of kids sitting at a table&#10;&#10;Description automatically generated">
            <a:extLst>
              <a:ext uri="{FF2B5EF4-FFF2-40B4-BE49-F238E27FC236}">
                <a16:creationId xmlns:a16="http://schemas.microsoft.com/office/drawing/2014/main" id="{DEC1BEFD-76E9-0B70-80E8-E3EB4D5F6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978" y="1212850"/>
            <a:ext cx="3275856" cy="2456892"/>
          </a:xfrm>
          <a:prstGeom prst="rect">
            <a:avLst/>
          </a:prstGeom>
        </p:spPr>
      </p:pic>
      <p:pic>
        <p:nvPicPr>
          <p:cNvPr id="7" name="Picture 6" descr="A group of children standing around a tree&#10;&#10;Description automatically generated">
            <a:extLst>
              <a:ext uri="{FF2B5EF4-FFF2-40B4-BE49-F238E27FC236}">
                <a16:creationId xmlns:a16="http://schemas.microsoft.com/office/drawing/2014/main" id="{03DAE700-AF35-6DDF-71DE-7451A1A0F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810" y="2002035"/>
            <a:ext cx="3805238" cy="2853929"/>
          </a:xfrm>
          <a:prstGeom prst="rect">
            <a:avLst/>
          </a:prstGeom>
        </p:spPr>
      </p:pic>
    </p:spTree>
  </p:cSld>
  <p:clrMapOvr>
    <a:masterClrMapping/>
  </p:clrMapOvr>
  <p:transition spd="med" advTm="12733">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611981" y="548680"/>
            <a:ext cx="7920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latin typeface="Gill Sans MT" panose="020B0502020104020203" pitchFamily="34" charset="0"/>
                <a:sym typeface="Comic Sans MS" panose="030F0702030302020204" pitchFamily="66" charset="0"/>
              </a:rPr>
              <a:t>Physical Development</a:t>
            </a:r>
          </a:p>
          <a:p>
            <a:pPr algn="ctr" eaLnBrk="1" hangingPunct="1">
              <a:spcBef>
                <a:spcPct val="0"/>
              </a:spcBef>
              <a:buFontTx/>
              <a:buNone/>
            </a:pPr>
            <a:endParaRPr lang="en-GB" altLang="en-US" sz="1800" dirty="0">
              <a:latin typeface="Arial" panose="020B0604020202020204" pitchFamily="34" charset="0"/>
            </a:endParaRPr>
          </a:p>
        </p:txBody>
      </p:sp>
      <p:sp>
        <p:nvSpPr>
          <p:cNvPr id="18435" name="TextBox 6"/>
          <p:cNvSpPr txBox="1">
            <a:spLocks noChangeArrowheads="1"/>
          </p:cNvSpPr>
          <p:nvPr/>
        </p:nvSpPr>
        <p:spPr bwMode="auto">
          <a:xfrm>
            <a:off x="1475656" y="4658494"/>
            <a:ext cx="396081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Gross motor skills</a:t>
            </a:r>
          </a:p>
          <a:p>
            <a:pPr marL="285750" indent="-285750"/>
            <a:r>
              <a:rPr lang="en-GB" sz="2400" dirty="0"/>
              <a:t>Fine motor</a:t>
            </a:r>
            <a:r>
              <a:rPr lang="en-GB" sz="2400" baseline="0" dirty="0"/>
              <a:t> skills</a:t>
            </a:r>
            <a:endParaRPr lang="en-GB" sz="2400" dirty="0"/>
          </a:p>
        </p:txBody>
      </p:sp>
      <p:pic>
        <p:nvPicPr>
          <p:cNvPr id="18440" name="Picture 7"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group of children in a yard&#10;&#10;Description automatically generated">
            <a:extLst>
              <a:ext uri="{FF2B5EF4-FFF2-40B4-BE49-F238E27FC236}">
                <a16:creationId xmlns:a16="http://schemas.microsoft.com/office/drawing/2014/main" id="{47C414BD-46BF-F418-4A4D-D04119BF9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538" y="1340768"/>
            <a:ext cx="3425676" cy="2569257"/>
          </a:xfrm>
          <a:prstGeom prst="rect">
            <a:avLst/>
          </a:prstGeom>
        </p:spPr>
      </p:pic>
      <p:pic>
        <p:nvPicPr>
          <p:cNvPr id="6" name="Picture 5" descr="A group of children painting on paper&#10;&#10;Description automatically generated">
            <a:extLst>
              <a:ext uri="{FF2B5EF4-FFF2-40B4-BE49-F238E27FC236}">
                <a16:creationId xmlns:a16="http://schemas.microsoft.com/office/drawing/2014/main" id="{AA0D70FE-A775-98EB-BD7F-EB48FCA73D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198504" y="1619312"/>
            <a:ext cx="4293096" cy="3219822"/>
          </a:xfrm>
          <a:prstGeom prst="rect">
            <a:avLst/>
          </a:prstGeom>
        </p:spPr>
      </p:pic>
    </p:spTree>
  </p:cSld>
  <p:clrMapOvr>
    <a:masterClrMapping/>
  </p:clrMapOvr>
  <p:transition spd="med" advTm="35784">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539750" y="1225550"/>
            <a:ext cx="83534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Gill Sans MT" panose="020B0502020104020203" pitchFamily="34" charset="0"/>
                <a:sym typeface="Comic Sans MS" panose="030F0702030302020204" pitchFamily="66" charset="0"/>
              </a:rPr>
              <a:t>1. </a:t>
            </a:r>
            <a:r>
              <a:rPr lang="en-US" altLang="en-US" sz="2800">
                <a:latin typeface="Gill Sans MT" panose="020B0502020104020203" pitchFamily="34" charset="0"/>
                <a:ea typeface="MS PGothic" panose="020B0600070205080204" pitchFamily="34" charset="-128"/>
                <a:sym typeface="Marker Felt"/>
              </a:rPr>
              <a:t>Literacy (L)</a:t>
            </a:r>
          </a:p>
          <a:p>
            <a:pPr eaLnBrk="1" hangingPunct="1">
              <a:spcBef>
                <a:spcPct val="0"/>
              </a:spcBef>
              <a:buFontTx/>
              <a:buNone/>
            </a:pPr>
            <a:r>
              <a:rPr lang="en-US" altLang="en-US" sz="2800">
                <a:latin typeface="Gill Sans MT" panose="020B0502020104020203" pitchFamily="34" charset="0"/>
                <a:ea typeface="MS PGothic" panose="020B0600070205080204" pitchFamily="34" charset="-128"/>
                <a:sym typeface="Marker Felt"/>
              </a:rPr>
              <a:t>2. Mathematics (M)</a:t>
            </a:r>
          </a:p>
          <a:p>
            <a:pPr eaLnBrk="1" hangingPunct="1">
              <a:spcBef>
                <a:spcPct val="0"/>
              </a:spcBef>
              <a:buFontTx/>
              <a:buNone/>
            </a:pPr>
            <a:r>
              <a:rPr lang="en-US" altLang="en-US" sz="2800">
                <a:latin typeface="Gill Sans MT" panose="020B0502020104020203" pitchFamily="34" charset="0"/>
                <a:ea typeface="MS PGothic" panose="020B0600070205080204" pitchFamily="34" charset="-128"/>
                <a:sym typeface="Marker Felt"/>
              </a:rPr>
              <a:t>3. Expressive Arts and Design (EAD)</a:t>
            </a:r>
          </a:p>
          <a:p>
            <a:pPr eaLnBrk="1" hangingPunct="1">
              <a:spcBef>
                <a:spcPct val="0"/>
              </a:spcBef>
              <a:buFontTx/>
              <a:buNone/>
            </a:pPr>
            <a:r>
              <a:rPr lang="en-US" altLang="en-US" sz="2800">
                <a:latin typeface="Gill Sans MT" panose="020B0502020104020203" pitchFamily="34" charset="0"/>
                <a:ea typeface="MS PGothic" panose="020B0600070205080204" pitchFamily="34" charset="-128"/>
                <a:sym typeface="Marker Felt"/>
              </a:rPr>
              <a:t>4. Understanding the World (UW)</a:t>
            </a:r>
          </a:p>
          <a:p>
            <a:pPr eaLnBrk="1" hangingPunct="1">
              <a:spcBef>
                <a:spcPct val="0"/>
              </a:spcBef>
              <a:buFontTx/>
              <a:buNone/>
            </a:pPr>
            <a:endParaRPr lang="en-US" altLang="en-US" sz="1400">
              <a:latin typeface="Comic Sans MS" panose="030F0702030302020204" pitchFamily="66" charset="0"/>
              <a:ea typeface="MS PGothic" panose="020B0600070205080204" pitchFamily="34" charset="-128"/>
              <a:sym typeface="Marker Felt"/>
            </a:endParaRPr>
          </a:p>
          <a:p>
            <a:pPr algn="ctr" eaLnBrk="1" hangingPunct="1">
              <a:spcBef>
                <a:spcPct val="0"/>
              </a:spcBef>
              <a:buFontTx/>
              <a:buNone/>
            </a:pPr>
            <a:r>
              <a:rPr lang="en-US" altLang="en-US" sz="2400">
                <a:latin typeface="Comic Sans MS" panose="030F0702030302020204" pitchFamily="66" charset="0"/>
                <a:ea typeface="MS PGothic" panose="020B0600070205080204" pitchFamily="34" charset="-128"/>
                <a:sym typeface="Marker Felt"/>
              </a:rPr>
              <a:t>     </a:t>
            </a:r>
          </a:p>
          <a:p>
            <a:pPr algn="ctr" eaLnBrk="1" hangingPunct="1">
              <a:spcBef>
                <a:spcPct val="0"/>
              </a:spcBef>
              <a:buFontTx/>
              <a:buNone/>
            </a:pPr>
            <a:endParaRPr lang="en-US" altLang="en-US" sz="2800">
              <a:latin typeface="Comic Sans MS" panose="030F0702030302020204" pitchFamily="66" charset="0"/>
              <a:ea typeface="MS PGothic" panose="020B0600070205080204" pitchFamily="34" charset="-128"/>
              <a:sym typeface="Marker Felt"/>
            </a:endParaRPr>
          </a:p>
        </p:txBody>
      </p:sp>
      <p:sp>
        <p:nvSpPr>
          <p:cNvPr id="7" name="Rectangle 6"/>
          <p:cNvSpPr/>
          <p:nvPr/>
        </p:nvSpPr>
        <p:spPr>
          <a:xfrm>
            <a:off x="2484438" y="333375"/>
            <a:ext cx="3960812" cy="646113"/>
          </a:xfrm>
          <a:prstGeom prst="rect">
            <a:avLst/>
          </a:prstGeom>
        </p:spPr>
        <p:txBody>
          <a:bodyPr>
            <a:spAutoFit/>
          </a:bodyPr>
          <a:lstStyle/>
          <a:p>
            <a:pPr algn="ctr" eaLnBrk="1" hangingPunct="1">
              <a:defRPr/>
            </a:pPr>
            <a:r>
              <a:rPr lang="en-GB" sz="3600" b="1" dirty="0">
                <a:latin typeface="Gill Sans MT" panose="020B0502020104020203" pitchFamily="34" charset="0"/>
                <a:sym typeface="Comic Sans MS" pitchFamily="66" charset="0"/>
              </a:rPr>
              <a:t>4</a:t>
            </a:r>
            <a:r>
              <a:rPr lang="en-GB" sz="3600" dirty="0">
                <a:latin typeface="Gill Sans MT" panose="020B0502020104020203" pitchFamily="34" charset="0"/>
                <a:sym typeface="Comic Sans MS" pitchFamily="66" charset="0"/>
              </a:rPr>
              <a:t> </a:t>
            </a:r>
            <a:r>
              <a:rPr lang="en-US" sz="3600" dirty="0">
                <a:effectLst>
                  <a:outerShdw blurRad="38100" dist="38100" dir="2700000" algn="tl">
                    <a:srgbClr val="000000">
                      <a:alpha val="43137"/>
                    </a:srgbClr>
                  </a:outerShdw>
                </a:effectLst>
                <a:latin typeface="Gill Sans MT" panose="020B0502020104020203" pitchFamily="34" charset="0"/>
                <a:sym typeface="Comic Sans MS" pitchFamily="66" charset="0"/>
              </a:rPr>
              <a:t>Specific Areas</a:t>
            </a:r>
            <a:endParaRPr lang="en-GB" sz="3600" dirty="0">
              <a:latin typeface="Gill Sans MT" panose="020B0502020104020203" pitchFamily="34" charset="0"/>
            </a:endParaRPr>
          </a:p>
        </p:txBody>
      </p:sp>
      <p:pic>
        <p:nvPicPr>
          <p:cNvPr id="20484" name="Picture 4" descr="j02836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 y="6003925"/>
            <a:ext cx="5238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j028363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6003925"/>
            <a:ext cx="81121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4" descr="j028364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5995988"/>
            <a:ext cx="720725"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j028366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6003925"/>
            <a:ext cx="6619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038" y="6003925"/>
            <a:ext cx="5762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5" descr="j0283629"/>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59338" y="5949950"/>
            <a:ext cx="64928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3"/>
          <p:cNvSpPr>
            <a:spLocks noChangeArrowheads="1"/>
          </p:cNvSpPr>
          <p:nvPr/>
        </p:nvSpPr>
        <p:spPr bwMode="auto">
          <a:xfrm>
            <a:off x="323850" y="3049588"/>
            <a:ext cx="8626475"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endParaRPr lang="en-US" altLang="en-US" sz="1400" dirty="0">
              <a:latin typeface="Comic Sans MS" pitchFamily="66" charset="0"/>
              <a:ea typeface="MS PGothic" pitchFamily="34" charset="-128"/>
              <a:sym typeface="Marker Felt"/>
            </a:endParaRPr>
          </a:p>
          <a:p>
            <a:pPr>
              <a:spcBef>
                <a:spcPts val="0"/>
              </a:spcBef>
              <a:defRPr/>
            </a:pPr>
            <a:r>
              <a:rPr lang="en-GB" sz="2400" dirty="0">
                <a:latin typeface="Gill Sans MT" panose="020B0502020104020203" pitchFamily="34" charset="0"/>
              </a:rPr>
              <a:t>The </a:t>
            </a:r>
            <a:r>
              <a:rPr lang="en-GB" sz="2400" b="1" dirty="0">
                <a:latin typeface="Gill Sans MT" panose="020B0502020104020203" pitchFamily="34" charset="0"/>
              </a:rPr>
              <a:t>specific </a:t>
            </a:r>
            <a:r>
              <a:rPr lang="en-GB" sz="2400" dirty="0">
                <a:latin typeface="Gill Sans MT" panose="020B0502020104020203" pitchFamily="34" charset="0"/>
              </a:rPr>
              <a:t>areas include essential skills and knowledge.</a:t>
            </a:r>
          </a:p>
          <a:p>
            <a:pPr>
              <a:spcBef>
                <a:spcPts val="0"/>
              </a:spcBef>
              <a:defRPr/>
            </a:pPr>
            <a:r>
              <a:rPr lang="en-GB" sz="2400" dirty="0">
                <a:latin typeface="Gill Sans MT" panose="020B0502020104020203" pitchFamily="34" charset="0"/>
              </a:rPr>
              <a:t>They grow out of the prime areas, and provide important </a:t>
            </a:r>
          </a:p>
          <a:p>
            <a:pPr>
              <a:spcBef>
                <a:spcPts val="0"/>
              </a:spcBef>
              <a:defRPr/>
            </a:pPr>
            <a:r>
              <a:rPr lang="en-GB" sz="2400" dirty="0">
                <a:latin typeface="Gill Sans MT" panose="020B0502020104020203" pitchFamily="34" charset="0"/>
              </a:rPr>
              <a:t>contexts for learning.</a:t>
            </a:r>
          </a:p>
          <a:p>
            <a:pPr>
              <a:spcBef>
                <a:spcPts val="0"/>
              </a:spcBef>
              <a:defRPr/>
            </a:pPr>
            <a:r>
              <a:rPr lang="en-GB" sz="2400" dirty="0">
                <a:latin typeface="Gill Sans MT" panose="020B0502020104020203" pitchFamily="34" charset="0"/>
              </a:rPr>
              <a:t>The prime and specific Areas of Learning and Development </a:t>
            </a:r>
          </a:p>
          <a:p>
            <a:pPr marL="0" indent="0">
              <a:spcBef>
                <a:spcPts val="0"/>
              </a:spcBef>
              <a:buFont typeface="Arial" pitchFamily="34" charset="0"/>
              <a:buNone/>
              <a:defRPr/>
            </a:pPr>
            <a:r>
              <a:rPr lang="en-GB" sz="2400" dirty="0">
                <a:latin typeface="Gill Sans MT" panose="020B0502020104020203" pitchFamily="34" charset="0"/>
              </a:rPr>
              <a:t>      are all interconnected.</a:t>
            </a:r>
          </a:p>
          <a:p>
            <a:pPr marL="0" indent="0">
              <a:spcBef>
                <a:spcPts val="0"/>
              </a:spcBef>
              <a:buFont typeface="Arial" pitchFamily="34" charset="0"/>
              <a:buNone/>
              <a:defRPr/>
            </a:pPr>
            <a:endParaRPr lang="en-GB" sz="1100" dirty="0">
              <a:latin typeface="Gill Sans MT" panose="020B0502020104020203" pitchFamily="34" charset="0"/>
            </a:endParaRPr>
          </a:p>
          <a:p>
            <a:pPr marL="0" indent="0" eaLnBrk="1" hangingPunct="1">
              <a:spcBef>
                <a:spcPct val="0"/>
              </a:spcBef>
              <a:buFontTx/>
              <a:buNone/>
              <a:defRPr/>
            </a:pPr>
            <a:r>
              <a:rPr lang="en-US" altLang="en-US" sz="2000" dirty="0">
                <a:latin typeface="Gill Sans MT" panose="020B0502020104020203" pitchFamily="34" charset="0"/>
                <a:ea typeface="MS PGothic" pitchFamily="34" charset="-128"/>
                <a:sym typeface="Marker Felt"/>
              </a:rPr>
              <a:t>Throughout the Reception Year, children will work towards achieving Early Learning Goals in all areas of learning.</a:t>
            </a:r>
          </a:p>
          <a:p>
            <a:pPr marL="0" indent="0">
              <a:spcBef>
                <a:spcPts val="0"/>
              </a:spcBef>
              <a:buFont typeface="Arial" pitchFamily="34" charset="0"/>
              <a:buNone/>
              <a:defRPr/>
            </a:pPr>
            <a:endParaRPr lang="en-GB" sz="2400" dirty="0">
              <a:latin typeface="Gill Sans MT" panose="020B0502020104020203" pitchFamily="34" charset="0"/>
            </a:endParaRPr>
          </a:p>
          <a:p>
            <a:pPr eaLnBrk="1" hangingPunct="1">
              <a:spcBef>
                <a:spcPct val="0"/>
              </a:spcBef>
              <a:buFontTx/>
              <a:buNone/>
              <a:defRPr/>
            </a:pPr>
            <a:endParaRPr lang="en-US" altLang="en-US" sz="2400" dirty="0">
              <a:latin typeface="Gill Sans MT" panose="020B0502020104020203" pitchFamily="34" charset="0"/>
              <a:ea typeface="MS PGothic" pitchFamily="34" charset="-128"/>
              <a:sym typeface="Marker Felt"/>
            </a:endParaRPr>
          </a:p>
          <a:p>
            <a:pPr eaLnBrk="1" hangingPunct="1">
              <a:spcBef>
                <a:spcPct val="0"/>
              </a:spcBef>
              <a:buFontTx/>
              <a:buNone/>
              <a:defRPr/>
            </a:pPr>
            <a:r>
              <a:rPr lang="en-US" altLang="en-US" sz="2400" dirty="0">
                <a:latin typeface="Gill Sans MT" panose="020B0502020104020203" pitchFamily="34" charset="0"/>
                <a:ea typeface="MS PGothic" pitchFamily="34" charset="-128"/>
                <a:sym typeface="Marker Felt"/>
              </a:rPr>
              <a:t>     </a:t>
            </a:r>
            <a:r>
              <a:rPr lang="en-US" altLang="en-US" sz="2400" dirty="0">
                <a:latin typeface="Comic Sans MS" pitchFamily="66" charset="0"/>
                <a:ea typeface="MS PGothic" pitchFamily="34" charset="-128"/>
                <a:sym typeface="Marker Felt"/>
              </a:rPr>
              <a:t>     </a:t>
            </a:r>
          </a:p>
          <a:p>
            <a:pPr algn="ctr" eaLnBrk="1" hangingPunct="1">
              <a:spcBef>
                <a:spcPct val="0"/>
              </a:spcBef>
              <a:buFontTx/>
              <a:buNone/>
              <a:defRPr/>
            </a:pPr>
            <a:endParaRPr lang="en-US" altLang="en-US" sz="2800" dirty="0">
              <a:latin typeface="Comic Sans MS" pitchFamily="66" charset="0"/>
              <a:ea typeface="MS PGothic" pitchFamily="34" charset="-128"/>
              <a:sym typeface="Marker Felt"/>
            </a:endParaRPr>
          </a:p>
        </p:txBody>
      </p:sp>
      <p:pic>
        <p:nvPicPr>
          <p:cNvPr id="20491" name="Picture 8"/>
          <p:cNvPicPr>
            <a:picLocks noChangeAspect="1" noChangeArrowheads="1"/>
          </p:cNvPicPr>
          <p:nvPr/>
        </p:nvPicPr>
        <p:blipFill>
          <a:blip r:embed="rId11">
            <a:extLst>
              <a:ext uri="{28A0092B-C50C-407E-A947-70E740481C1C}">
                <a14:useLocalDpi xmlns:a14="http://schemas.microsoft.com/office/drawing/2010/main" val="0"/>
              </a:ext>
            </a:extLst>
          </a:blip>
          <a:srcRect t="15561" b="13715"/>
          <a:stretch>
            <a:fillRect/>
          </a:stretch>
        </p:blipFill>
        <p:spPr bwMode="auto">
          <a:xfrm>
            <a:off x="7739063"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11" descr="H:\Documents\Designs Aug 2014\St Gilbert Shield-0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6032500"/>
            <a:ext cx="609600" cy="609600"/>
          </a:xfrm>
          <a:prstGeom prst="rect">
            <a:avLst/>
          </a:prstGeom>
        </p:spPr>
      </p:pic>
    </p:spTree>
  </p:cSld>
  <p:clrMapOvr>
    <a:masterClrMapping/>
  </p:clrMapOvr>
  <p:transition spd="med" advTm="287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p:cNvSpPr txBox="1">
            <a:spLocks noChangeArrowheads="1"/>
          </p:cNvSpPr>
          <p:nvPr/>
        </p:nvSpPr>
        <p:spPr bwMode="auto">
          <a:xfrm>
            <a:off x="539750" y="333375"/>
            <a:ext cx="7920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Gill Sans MT" panose="020B0502020104020203" pitchFamily="34" charset="0"/>
                <a:sym typeface="Comic Sans MS" panose="030F0702030302020204" pitchFamily="66" charset="0"/>
              </a:rPr>
              <a:t>Literacy</a:t>
            </a:r>
          </a:p>
          <a:p>
            <a:pPr algn="ctr" eaLnBrk="1" hangingPunct="1">
              <a:spcBef>
                <a:spcPct val="0"/>
              </a:spcBef>
              <a:buFontTx/>
              <a:buNone/>
            </a:pPr>
            <a:endParaRPr lang="en-GB" altLang="en-US" sz="1800">
              <a:latin typeface="Arial" panose="020B0604020202020204" pitchFamily="34" charset="0"/>
            </a:endParaRPr>
          </a:p>
        </p:txBody>
      </p:sp>
      <p:sp>
        <p:nvSpPr>
          <p:cNvPr id="22531" name="TextBox 6"/>
          <p:cNvSpPr txBox="1">
            <a:spLocks noChangeArrowheads="1"/>
          </p:cNvSpPr>
          <p:nvPr/>
        </p:nvSpPr>
        <p:spPr bwMode="auto">
          <a:xfrm>
            <a:off x="1475656" y="4674909"/>
            <a:ext cx="3960812"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Comprehension</a:t>
            </a:r>
          </a:p>
          <a:p>
            <a:pPr marL="285750" indent="-285750"/>
            <a:r>
              <a:rPr lang="en-GB" sz="2400" dirty="0"/>
              <a:t>Word</a:t>
            </a:r>
            <a:r>
              <a:rPr lang="en-GB" sz="2400" baseline="0" dirty="0"/>
              <a:t> reading</a:t>
            </a:r>
          </a:p>
          <a:p>
            <a:pPr marL="285750" indent="-285750"/>
            <a:r>
              <a:rPr lang="en-GB" sz="2400" baseline="0" dirty="0"/>
              <a:t>Writing</a:t>
            </a:r>
            <a:endParaRPr lang="en-GB" sz="2400" dirty="0"/>
          </a:p>
        </p:txBody>
      </p:sp>
      <p:pic>
        <p:nvPicPr>
          <p:cNvPr id="22537" name="Picture 8"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4450"/>
            <a:ext cx="7715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8172450" y="33338"/>
            <a:ext cx="815975"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blue board with white paper with black text and pictures on it&#10;&#10;Description automatically generated">
            <a:extLst>
              <a:ext uri="{FF2B5EF4-FFF2-40B4-BE49-F238E27FC236}">
                <a16:creationId xmlns:a16="http://schemas.microsoft.com/office/drawing/2014/main" id="{7AAE71BD-557D-6AB4-4698-B1E2AE2B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81897" y="1509060"/>
            <a:ext cx="3476501" cy="2607376"/>
          </a:xfrm>
          <a:prstGeom prst="rect">
            <a:avLst/>
          </a:prstGeom>
        </p:spPr>
      </p:pic>
      <p:pic>
        <p:nvPicPr>
          <p:cNvPr id="10" name="Picture 9" descr="A child sitting at a table writing on paper&#10;&#10;Description automatically generated">
            <a:extLst>
              <a:ext uri="{FF2B5EF4-FFF2-40B4-BE49-F238E27FC236}">
                <a16:creationId xmlns:a16="http://schemas.microsoft.com/office/drawing/2014/main" id="{17EF2ED5-E683-1DCF-C543-D2DF7AEAF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5604" y="2035609"/>
            <a:ext cx="3747458" cy="2810594"/>
          </a:xfrm>
          <a:prstGeom prst="rect">
            <a:avLst/>
          </a:prstGeom>
        </p:spPr>
      </p:pic>
    </p:spTree>
  </p:cSld>
  <p:clrMapOvr>
    <a:masterClrMapping/>
  </p:clrMapOvr>
  <p:transition spd="med" advTm="64624">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539750" y="333375"/>
            <a:ext cx="7920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Gill Sans MT" panose="020B0502020104020203" pitchFamily="34" charset="0"/>
                <a:sym typeface="Comic Sans MS" panose="030F0702030302020204" pitchFamily="66" charset="0"/>
              </a:rPr>
              <a:t>Mathematical Development</a:t>
            </a:r>
          </a:p>
          <a:p>
            <a:pPr algn="ctr" eaLnBrk="1" hangingPunct="1">
              <a:spcBef>
                <a:spcPct val="0"/>
              </a:spcBef>
              <a:buFontTx/>
              <a:buNone/>
            </a:pPr>
            <a:endParaRPr lang="en-GB" altLang="en-US" sz="1800">
              <a:latin typeface="Arial" panose="020B0604020202020204" pitchFamily="34" charset="0"/>
            </a:endParaRPr>
          </a:p>
        </p:txBody>
      </p:sp>
      <p:sp>
        <p:nvSpPr>
          <p:cNvPr id="24579" name="TextBox 4"/>
          <p:cNvSpPr txBox="1">
            <a:spLocks noChangeArrowheads="1"/>
          </p:cNvSpPr>
          <p:nvPr/>
        </p:nvSpPr>
        <p:spPr bwMode="auto">
          <a:xfrm>
            <a:off x="2317750" y="4975218"/>
            <a:ext cx="45085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Number</a:t>
            </a:r>
          </a:p>
          <a:p>
            <a:pPr marL="285750" indent="-285750"/>
            <a:r>
              <a:rPr lang="en-GB" sz="2400" dirty="0"/>
              <a:t>Numerical patterns</a:t>
            </a:r>
          </a:p>
        </p:txBody>
      </p:sp>
      <p:pic>
        <p:nvPicPr>
          <p:cNvPr id="24585" name="Picture 8"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room with a sink and blue circles on the floor&#10;&#10;Description automatically generated">
            <a:extLst>
              <a:ext uri="{FF2B5EF4-FFF2-40B4-BE49-F238E27FC236}">
                <a16:creationId xmlns:a16="http://schemas.microsoft.com/office/drawing/2014/main" id="{C76E5B9B-A284-D03F-4F5C-5D1C2EA77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485" y="1484784"/>
            <a:ext cx="3068960" cy="3068960"/>
          </a:xfrm>
          <a:prstGeom prst="rect">
            <a:avLst/>
          </a:prstGeom>
        </p:spPr>
      </p:pic>
      <p:pic>
        <p:nvPicPr>
          <p:cNvPr id="7" name="Picture 6" descr="A child sitting at a table with numbers on it&#10;&#10;Description automatically generated">
            <a:extLst>
              <a:ext uri="{FF2B5EF4-FFF2-40B4-BE49-F238E27FC236}">
                <a16:creationId xmlns:a16="http://schemas.microsoft.com/office/drawing/2014/main" id="{554DA850-DB06-3929-1173-FC28FB1D52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5514" y="1484784"/>
            <a:ext cx="3068960" cy="3068960"/>
          </a:xfrm>
          <a:prstGeom prst="rect">
            <a:avLst/>
          </a:prstGeom>
        </p:spPr>
      </p:pic>
    </p:spTree>
  </p:cSld>
  <p:clrMapOvr>
    <a:masterClrMapping/>
  </p:clrMapOvr>
  <p:transition spd="med" advTm="38074">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p:cNvSpPr txBox="1">
            <a:spLocks noChangeArrowheads="1"/>
          </p:cNvSpPr>
          <p:nvPr/>
        </p:nvSpPr>
        <p:spPr bwMode="auto">
          <a:xfrm>
            <a:off x="684213" y="333375"/>
            <a:ext cx="79200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Gill Sans MT" panose="020B0502020104020203" pitchFamily="34" charset="0"/>
                <a:sym typeface="Comic Sans MS" panose="030F0702030302020204" pitchFamily="66" charset="0"/>
              </a:rPr>
              <a:t>Expressive Arts and Design</a:t>
            </a:r>
          </a:p>
          <a:p>
            <a:pPr algn="ctr" eaLnBrk="1" hangingPunct="1">
              <a:spcBef>
                <a:spcPct val="0"/>
              </a:spcBef>
              <a:buFontTx/>
              <a:buNone/>
            </a:pPr>
            <a:endParaRPr lang="en-GB" altLang="en-US" sz="1800">
              <a:latin typeface="Arial" panose="020B0604020202020204" pitchFamily="34" charset="0"/>
            </a:endParaRPr>
          </a:p>
        </p:txBody>
      </p:sp>
      <p:sp>
        <p:nvSpPr>
          <p:cNvPr id="26627" name="TextBox 4"/>
          <p:cNvSpPr txBox="1">
            <a:spLocks noChangeArrowheads="1"/>
          </p:cNvSpPr>
          <p:nvPr/>
        </p:nvSpPr>
        <p:spPr bwMode="auto">
          <a:xfrm>
            <a:off x="1354806" y="5322893"/>
            <a:ext cx="6732588"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Creating with</a:t>
            </a:r>
            <a:r>
              <a:rPr lang="en-GB" sz="2400" baseline="0" dirty="0"/>
              <a:t> materials</a:t>
            </a:r>
          </a:p>
          <a:p>
            <a:pPr marL="285750" indent="-285750"/>
            <a:r>
              <a:rPr lang="en-GB" sz="2400" baseline="0" dirty="0"/>
              <a:t>Being imaginative and expressive</a:t>
            </a:r>
            <a:endParaRPr lang="en-GB" sz="2400" dirty="0"/>
          </a:p>
        </p:txBody>
      </p:sp>
      <p:pic>
        <p:nvPicPr>
          <p:cNvPr id="26634" name="Picture 9"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group of children in clothing posing for a photo&#10;&#10;Description automatically generated">
            <a:extLst>
              <a:ext uri="{FF2B5EF4-FFF2-40B4-BE49-F238E27FC236}">
                <a16:creationId xmlns:a16="http://schemas.microsoft.com/office/drawing/2014/main" id="{C8F2C7F2-F8AE-55D4-FADC-CFDCC774A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155" y="1082675"/>
            <a:ext cx="5418125" cy="4063594"/>
          </a:xfrm>
          <a:prstGeom prst="rect">
            <a:avLst/>
          </a:prstGeom>
        </p:spPr>
      </p:pic>
    </p:spTree>
  </p:cSld>
  <p:clrMapOvr>
    <a:masterClrMapping/>
  </p:clrMapOvr>
  <p:transition spd="med" advTm="24373">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539750" y="333375"/>
            <a:ext cx="7920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Gill Sans MT" panose="020B0502020104020203" pitchFamily="34" charset="0"/>
                <a:sym typeface="Comic Sans MS" panose="030F0702030302020204" pitchFamily="66" charset="0"/>
              </a:rPr>
              <a:t>Understanding the World</a:t>
            </a:r>
          </a:p>
          <a:p>
            <a:pPr algn="ctr" eaLnBrk="1" hangingPunct="1">
              <a:spcBef>
                <a:spcPct val="0"/>
              </a:spcBef>
              <a:buFontTx/>
              <a:buNone/>
            </a:pPr>
            <a:endParaRPr lang="en-GB" altLang="en-US" sz="1800">
              <a:latin typeface="Arial" panose="020B0604020202020204" pitchFamily="34" charset="0"/>
            </a:endParaRPr>
          </a:p>
        </p:txBody>
      </p:sp>
      <p:sp>
        <p:nvSpPr>
          <p:cNvPr id="28675" name="TextBox 4"/>
          <p:cNvSpPr txBox="1">
            <a:spLocks noChangeArrowheads="1"/>
          </p:cNvSpPr>
          <p:nvPr/>
        </p:nvSpPr>
        <p:spPr bwMode="auto">
          <a:xfrm>
            <a:off x="1331640" y="4893727"/>
            <a:ext cx="396081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000" dirty="0"/>
              <a:t>Past and</a:t>
            </a:r>
            <a:r>
              <a:rPr lang="en-GB" sz="2000" baseline="0" dirty="0"/>
              <a:t> Present</a:t>
            </a:r>
          </a:p>
          <a:p>
            <a:pPr marL="285750" indent="-285750"/>
            <a:r>
              <a:rPr lang="en-GB" sz="2000" baseline="0" dirty="0"/>
              <a:t>People, culture and communities</a:t>
            </a:r>
          </a:p>
          <a:p>
            <a:pPr marL="285750" indent="-285750"/>
            <a:r>
              <a:rPr lang="en-GB" sz="2000" baseline="0" dirty="0"/>
              <a:t>The natural world</a:t>
            </a:r>
            <a:endParaRPr lang="en-GB" sz="2000" dirty="0"/>
          </a:p>
        </p:txBody>
      </p:sp>
      <p:pic>
        <p:nvPicPr>
          <p:cNvPr id="28682" name="Picture 9" descr="H:\Documents\Designs Aug 2014\St Gilbert Shield-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95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t="15561" b="13715"/>
          <a:stretch>
            <a:fillRect/>
          </a:stretch>
        </p:blipFill>
        <p:spPr bwMode="auto">
          <a:xfrm>
            <a:off x="8172450" y="136525"/>
            <a:ext cx="846138"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pic>
        <p:nvPicPr>
          <p:cNvPr id="6" name="Picture 5" descr="A group of children looking at a book&#10;&#10;Description automatically generated">
            <a:extLst>
              <a:ext uri="{FF2B5EF4-FFF2-40B4-BE49-F238E27FC236}">
                <a16:creationId xmlns:a16="http://schemas.microsoft.com/office/drawing/2014/main" id="{2EA070C1-0C66-3DA5-1711-D4A5463A98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1640" y="1556792"/>
            <a:ext cx="3456384" cy="2592288"/>
          </a:xfrm>
          <a:prstGeom prst="rect">
            <a:avLst/>
          </a:prstGeom>
        </p:spPr>
      </p:pic>
      <p:pic>
        <p:nvPicPr>
          <p:cNvPr id="10" name="Picture 9" descr="A group of children standing around a fence&#10;&#10;Description automatically generated">
            <a:extLst>
              <a:ext uri="{FF2B5EF4-FFF2-40B4-BE49-F238E27FC236}">
                <a16:creationId xmlns:a16="http://schemas.microsoft.com/office/drawing/2014/main" id="{AE07F0B2-89CB-554B-1576-1F53C8FA4C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6335" y="2708920"/>
            <a:ext cx="3456384" cy="2592288"/>
          </a:xfrm>
          <a:prstGeom prst="rect">
            <a:avLst/>
          </a:prstGeom>
        </p:spPr>
      </p:pic>
    </p:spTree>
  </p:cSld>
  <p:clrMapOvr>
    <a:masterClrMapping/>
  </p:clrMapOvr>
  <p:transition spd="med" advTm="772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28625" y="274638"/>
            <a:ext cx="8229600" cy="1143000"/>
          </a:xfrm>
        </p:spPr>
        <p:txBody>
          <a:bodyPr rtlCol="0">
            <a:normAutofit/>
          </a:bodyPr>
          <a:lstStyle/>
          <a:p>
            <a:pPr eaLnBrk="1" fontAlgn="auto" hangingPunct="1">
              <a:spcAft>
                <a:spcPts val="0"/>
              </a:spcAft>
              <a:defRPr/>
            </a:pPr>
            <a:r>
              <a:rPr lang="en-GB" dirty="0">
                <a:effectLst>
                  <a:outerShdw blurRad="38100" dist="38100" dir="2700000" algn="tl">
                    <a:srgbClr val="C0C0C0"/>
                  </a:outerShdw>
                </a:effectLst>
                <a:latin typeface="Gill Sans MT" panose="020B0502020104020203" pitchFamily="34" charset="0"/>
              </a:rPr>
              <a:t>A Typical School Day</a:t>
            </a:r>
          </a:p>
        </p:txBody>
      </p:sp>
      <p:pic>
        <p:nvPicPr>
          <p:cNvPr id="32771" name="Picture 6"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79400"/>
            <a:ext cx="846137"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090401184"/>
              </p:ext>
            </p:extLst>
          </p:nvPr>
        </p:nvGraphicFramePr>
        <p:xfrm>
          <a:off x="883977" y="1303297"/>
          <a:ext cx="7300734" cy="4358224"/>
        </p:xfrm>
        <a:graphic>
          <a:graphicData uri="http://schemas.openxmlformats.org/drawingml/2006/table">
            <a:tbl>
              <a:tblPr firstRow="1" bandRow="1">
                <a:tableStyleId>{5C22544A-7EE6-4342-B048-85BDC9FD1C3A}</a:tableStyleId>
              </a:tblPr>
              <a:tblGrid>
                <a:gridCol w="749618">
                  <a:extLst>
                    <a:ext uri="{9D8B030D-6E8A-4147-A177-3AD203B41FA5}">
                      <a16:colId xmlns:a16="http://schemas.microsoft.com/office/drawing/2014/main" val="20000"/>
                    </a:ext>
                  </a:extLst>
                </a:gridCol>
                <a:gridCol w="6551116">
                  <a:extLst>
                    <a:ext uri="{9D8B030D-6E8A-4147-A177-3AD203B41FA5}">
                      <a16:colId xmlns:a16="http://schemas.microsoft.com/office/drawing/2014/main" val="20001"/>
                    </a:ext>
                  </a:extLst>
                </a:gridCol>
              </a:tblGrid>
              <a:tr h="335242">
                <a:tc>
                  <a:txBody>
                    <a:bodyPr/>
                    <a:lstStyle/>
                    <a:p>
                      <a:r>
                        <a:rPr lang="en-GB" sz="1600" dirty="0">
                          <a:latin typeface="Gill Sans MT" panose="020B0502020104020203" pitchFamily="34" charset="0"/>
                        </a:rPr>
                        <a:t>Time</a:t>
                      </a:r>
                    </a:p>
                  </a:txBody>
                  <a:tcPr marT="45704" marB="45704"/>
                </a:tc>
                <a:tc>
                  <a:txBody>
                    <a:bodyPr/>
                    <a:lstStyle/>
                    <a:p>
                      <a:r>
                        <a:rPr lang="en-GB" sz="1600" dirty="0">
                          <a:latin typeface="Gill Sans MT" panose="020B0502020104020203" pitchFamily="34" charset="0"/>
                        </a:rPr>
                        <a:t>Activity</a:t>
                      </a:r>
                    </a:p>
                  </a:txBody>
                  <a:tcPr marT="45704" marB="45704"/>
                </a:tc>
                <a:extLst>
                  <a:ext uri="{0D108BD9-81ED-4DB2-BD59-A6C34878D82A}">
                    <a16:rowId xmlns:a16="http://schemas.microsoft.com/office/drawing/2014/main" val="10000"/>
                  </a:ext>
                </a:extLst>
              </a:tr>
              <a:tr h="335242">
                <a:tc>
                  <a:txBody>
                    <a:bodyPr/>
                    <a:lstStyle/>
                    <a:p>
                      <a:pPr algn="r"/>
                      <a:r>
                        <a:rPr lang="en-GB" altLang="en-US" sz="1600" dirty="0">
                          <a:latin typeface="Gill Sans MT" panose="020B0502020104020203" pitchFamily="34" charset="0"/>
                        </a:rPr>
                        <a:t>8:45</a:t>
                      </a:r>
                      <a:endParaRPr lang="en-GB" sz="1600" dirty="0">
                        <a:latin typeface="Gill Sans MT" panose="020B0502020104020203" pitchFamily="34" charset="0"/>
                      </a:endParaRPr>
                    </a:p>
                  </a:txBody>
                  <a:tcPr marT="45704" marB="45704"/>
                </a:tc>
                <a:tc>
                  <a:txBody>
                    <a:bodyPr/>
                    <a:lstStyle/>
                    <a:p>
                      <a:r>
                        <a:rPr lang="en-GB" sz="1600" dirty="0">
                          <a:latin typeface="Gill Sans MT" panose="020B0502020104020203" pitchFamily="34" charset="0"/>
                        </a:rPr>
                        <a:t>Arrive on the playground; greeted by Ms Markley/Miss Craigie</a:t>
                      </a:r>
                    </a:p>
                  </a:txBody>
                  <a:tcPr marT="45704" marB="45704"/>
                </a:tc>
                <a:extLst>
                  <a:ext uri="{0D108BD9-81ED-4DB2-BD59-A6C34878D82A}">
                    <a16:rowId xmlns:a16="http://schemas.microsoft.com/office/drawing/2014/main" val="10001"/>
                  </a:ext>
                </a:extLst>
              </a:tr>
              <a:tr h="335242">
                <a:tc>
                  <a:txBody>
                    <a:bodyPr/>
                    <a:lstStyle/>
                    <a:p>
                      <a:pPr algn="r"/>
                      <a:r>
                        <a:rPr lang="en-GB" sz="1600" dirty="0">
                          <a:latin typeface="Gill Sans MT" panose="020B0502020104020203" pitchFamily="34" charset="0"/>
                        </a:rPr>
                        <a:t>8:50</a:t>
                      </a:r>
                    </a:p>
                  </a:txBody>
                  <a:tcPr marT="45704" marB="45704"/>
                </a:tc>
                <a:tc>
                  <a:txBody>
                    <a:bodyPr/>
                    <a:lstStyle/>
                    <a:p>
                      <a:r>
                        <a:rPr lang="en-GB" sz="1600" dirty="0">
                          <a:latin typeface="Gill Sans MT" panose="020B0502020104020203" pitchFamily="34" charset="0"/>
                        </a:rPr>
                        <a:t>Registration and morning activities</a:t>
                      </a:r>
                    </a:p>
                  </a:txBody>
                  <a:tcPr marT="45704" marB="45704"/>
                </a:tc>
                <a:extLst>
                  <a:ext uri="{0D108BD9-81ED-4DB2-BD59-A6C34878D82A}">
                    <a16:rowId xmlns:a16="http://schemas.microsoft.com/office/drawing/2014/main" val="10002"/>
                  </a:ext>
                </a:extLst>
              </a:tr>
              <a:tr h="335242">
                <a:tc>
                  <a:txBody>
                    <a:bodyPr/>
                    <a:lstStyle/>
                    <a:p>
                      <a:pPr algn="r"/>
                      <a:r>
                        <a:rPr lang="en-GB" sz="1600" dirty="0">
                          <a:latin typeface="Gill Sans MT" panose="020B0502020104020203" pitchFamily="34" charset="0"/>
                        </a:rPr>
                        <a:t>9:10</a:t>
                      </a:r>
                    </a:p>
                  </a:txBody>
                  <a:tcPr marT="45704" marB="45704"/>
                </a:tc>
                <a:tc>
                  <a:txBody>
                    <a:bodyPr/>
                    <a:lstStyle/>
                    <a:p>
                      <a:r>
                        <a:rPr lang="en-GB" sz="1600" dirty="0">
                          <a:latin typeface="Gill Sans MT" panose="020B0502020104020203" pitchFamily="34" charset="0"/>
                        </a:rPr>
                        <a:t>phonics</a:t>
                      </a:r>
                    </a:p>
                  </a:txBody>
                  <a:tcPr marT="45704" marB="45704"/>
                </a:tc>
                <a:extLst>
                  <a:ext uri="{0D108BD9-81ED-4DB2-BD59-A6C34878D82A}">
                    <a16:rowId xmlns:a16="http://schemas.microsoft.com/office/drawing/2014/main" val="10003"/>
                  </a:ext>
                </a:extLst>
              </a:tr>
              <a:tr h="335242">
                <a:tc>
                  <a:txBody>
                    <a:bodyPr/>
                    <a:lstStyle/>
                    <a:p>
                      <a:pPr algn="r"/>
                      <a:r>
                        <a:rPr lang="en-GB" sz="1600" dirty="0">
                          <a:latin typeface="Gill Sans MT" panose="020B0502020104020203" pitchFamily="34" charset="0"/>
                        </a:rPr>
                        <a:t>9:50</a:t>
                      </a:r>
                    </a:p>
                  </a:txBody>
                  <a:tcPr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Gill Sans MT" panose="020B0502020104020203" pitchFamily="34" charset="0"/>
                        </a:rPr>
                        <a:t>Maths </a:t>
                      </a:r>
                    </a:p>
                  </a:txBody>
                  <a:tcPr marT="45704" marB="45704"/>
                </a:tc>
                <a:extLst>
                  <a:ext uri="{0D108BD9-81ED-4DB2-BD59-A6C34878D82A}">
                    <a16:rowId xmlns:a16="http://schemas.microsoft.com/office/drawing/2014/main" val="10004"/>
                  </a:ext>
                </a:extLst>
              </a:tr>
              <a:tr h="335242">
                <a:tc>
                  <a:txBody>
                    <a:bodyPr/>
                    <a:lstStyle/>
                    <a:p>
                      <a:pPr algn="r"/>
                      <a:r>
                        <a:rPr lang="en-GB" sz="1600" dirty="0">
                          <a:latin typeface="Gill Sans MT" panose="020B0502020104020203" pitchFamily="34" charset="0"/>
                        </a:rPr>
                        <a:t>10:15</a:t>
                      </a:r>
                    </a:p>
                  </a:txBody>
                  <a:tcPr marT="45704" marB="45704"/>
                </a:tc>
                <a:tc>
                  <a:txBody>
                    <a:bodyPr/>
                    <a:lstStyle/>
                    <a:p>
                      <a:r>
                        <a:rPr lang="en-GB" sz="1600" dirty="0">
                          <a:latin typeface="Gill Sans MT" panose="020B0502020104020203" pitchFamily="34" charset="0"/>
                        </a:rPr>
                        <a:t>Play</a:t>
                      </a:r>
                      <a:r>
                        <a:rPr lang="en-GB" sz="1600" baseline="0" dirty="0">
                          <a:latin typeface="Gill Sans MT" panose="020B0502020104020203" pitchFamily="34" charset="0"/>
                        </a:rPr>
                        <a:t> time on playground</a:t>
                      </a:r>
                      <a:endParaRPr lang="en-GB" sz="1600" dirty="0">
                        <a:latin typeface="Gill Sans MT" panose="020B0502020104020203" pitchFamily="34" charset="0"/>
                      </a:endParaRPr>
                    </a:p>
                  </a:txBody>
                  <a:tcPr marT="45704" marB="45704"/>
                </a:tc>
                <a:extLst>
                  <a:ext uri="{0D108BD9-81ED-4DB2-BD59-A6C34878D82A}">
                    <a16:rowId xmlns:a16="http://schemas.microsoft.com/office/drawing/2014/main" val="10005"/>
                  </a:ext>
                </a:extLst>
              </a:tr>
              <a:tr h="335242">
                <a:tc>
                  <a:txBody>
                    <a:bodyPr/>
                    <a:lstStyle/>
                    <a:p>
                      <a:pPr algn="r"/>
                      <a:r>
                        <a:rPr lang="en-GB" sz="1600" dirty="0">
                          <a:latin typeface="Gill Sans MT" panose="020B0502020104020203" pitchFamily="34" charset="0"/>
                        </a:rPr>
                        <a:t>10:30</a:t>
                      </a:r>
                    </a:p>
                  </a:txBody>
                  <a:tcPr marT="45704" marB="45704"/>
                </a:tc>
                <a:tc>
                  <a:txBody>
                    <a:bodyPr/>
                    <a:lstStyle/>
                    <a:p>
                      <a:r>
                        <a:rPr lang="en-GB" sz="1600" baseline="0" dirty="0">
                          <a:latin typeface="Gill Sans MT" panose="020B0502020104020203" pitchFamily="34" charset="0"/>
                        </a:rPr>
                        <a:t>Story time- class reader, milk and snack</a:t>
                      </a:r>
                      <a:endParaRPr lang="en-GB" sz="1600" dirty="0">
                        <a:latin typeface="Gill Sans MT" panose="020B0502020104020203" pitchFamily="34" charset="0"/>
                      </a:endParaRPr>
                    </a:p>
                  </a:txBody>
                  <a:tcPr marT="45704" marB="45704"/>
                </a:tc>
                <a:extLst>
                  <a:ext uri="{0D108BD9-81ED-4DB2-BD59-A6C34878D82A}">
                    <a16:rowId xmlns:a16="http://schemas.microsoft.com/office/drawing/2014/main" val="10006"/>
                  </a:ext>
                </a:extLst>
              </a:tr>
              <a:tr h="335242">
                <a:tc>
                  <a:txBody>
                    <a:bodyPr/>
                    <a:lstStyle/>
                    <a:p>
                      <a:pPr algn="r"/>
                      <a:r>
                        <a:rPr lang="en-GB" sz="1600" dirty="0">
                          <a:latin typeface="Gill Sans MT" panose="020B0502020104020203" pitchFamily="34" charset="0"/>
                        </a:rPr>
                        <a:t>10:40</a:t>
                      </a:r>
                    </a:p>
                  </a:txBody>
                  <a:tcPr marT="45704" marB="45704"/>
                </a:tc>
                <a:tc>
                  <a:txBody>
                    <a:bodyPr/>
                    <a:lstStyle/>
                    <a:p>
                      <a:r>
                        <a:rPr lang="en-GB" sz="1600" dirty="0">
                          <a:latin typeface="Gill Sans MT" panose="020B0502020104020203" pitchFamily="34" charset="0"/>
                        </a:rPr>
                        <a:t>Reading, fine motor skills development-</a:t>
                      </a:r>
                      <a:r>
                        <a:rPr lang="en-GB" sz="1600" dirty="0" err="1">
                          <a:latin typeface="Gill Sans MT" panose="020B0502020104020203" pitchFamily="34" charset="0"/>
                        </a:rPr>
                        <a:t>eg</a:t>
                      </a:r>
                      <a:r>
                        <a:rPr lang="en-GB" sz="1600" dirty="0">
                          <a:latin typeface="Gill Sans MT" panose="020B0502020104020203" pitchFamily="34" charset="0"/>
                        </a:rPr>
                        <a:t> dough disco phonics games</a:t>
                      </a:r>
                    </a:p>
                  </a:txBody>
                  <a:tcPr marT="45704" marB="45704"/>
                </a:tc>
                <a:extLst>
                  <a:ext uri="{0D108BD9-81ED-4DB2-BD59-A6C34878D82A}">
                    <a16:rowId xmlns:a16="http://schemas.microsoft.com/office/drawing/2014/main" val="10007"/>
                  </a:ext>
                </a:extLst>
              </a:tr>
              <a:tr h="335242">
                <a:tc>
                  <a:txBody>
                    <a:bodyPr/>
                    <a:lstStyle/>
                    <a:p>
                      <a:pPr algn="r"/>
                      <a:r>
                        <a:rPr lang="en-GB" sz="1600" dirty="0">
                          <a:latin typeface="Gill Sans MT" panose="020B0502020104020203" pitchFamily="34" charset="0"/>
                        </a:rPr>
                        <a:t>11:15</a:t>
                      </a:r>
                    </a:p>
                  </a:txBody>
                  <a:tcPr marT="45704" marB="45704"/>
                </a:tc>
                <a:tc>
                  <a:txBody>
                    <a:bodyPr/>
                    <a:lstStyle/>
                    <a:p>
                      <a:r>
                        <a:rPr lang="en-GB" sz="1600" dirty="0">
                          <a:latin typeface="Gill Sans MT" panose="020B0502020104020203" pitchFamily="34" charset="0"/>
                        </a:rPr>
                        <a:t>Outside learning EYFS garden</a:t>
                      </a:r>
                    </a:p>
                  </a:txBody>
                  <a:tcPr marT="45704" marB="45704"/>
                </a:tc>
                <a:extLst>
                  <a:ext uri="{0D108BD9-81ED-4DB2-BD59-A6C34878D82A}">
                    <a16:rowId xmlns:a16="http://schemas.microsoft.com/office/drawing/2014/main" val="10008"/>
                  </a:ext>
                </a:extLst>
              </a:tr>
              <a:tr h="335242">
                <a:tc>
                  <a:txBody>
                    <a:bodyPr/>
                    <a:lstStyle/>
                    <a:p>
                      <a:pPr algn="r"/>
                      <a:r>
                        <a:rPr lang="en-GB" sz="1600" dirty="0">
                          <a:latin typeface="Gill Sans MT" panose="020B0502020104020203" pitchFamily="34" charset="0"/>
                        </a:rPr>
                        <a:t>12:00</a:t>
                      </a:r>
                    </a:p>
                  </a:txBody>
                  <a:tcPr marT="45704" marB="45704"/>
                </a:tc>
                <a:tc>
                  <a:txBody>
                    <a:bodyPr/>
                    <a:lstStyle/>
                    <a:p>
                      <a:r>
                        <a:rPr lang="en-GB" sz="1600" dirty="0">
                          <a:latin typeface="Gill Sans MT" panose="020B0502020104020203" pitchFamily="34" charset="0"/>
                        </a:rPr>
                        <a:t>Lunchtime-All EYFS/KS1 children are entitled to a free school meal</a:t>
                      </a:r>
                    </a:p>
                  </a:txBody>
                  <a:tcPr marT="45704" marB="45704"/>
                </a:tc>
                <a:extLst>
                  <a:ext uri="{0D108BD9-81ED-4DB2-BD59-A6C34878D82A}">
                    <a16:rowId xmlns:a16="http://schemas.microsoft.com/office/drawing/2014/main" val="10009"/>
                  </a:ext>
                </a:extLst>
              </a:tr>
              <a:tr h="335242">
                <a:tc>
                  <a:txBody>
                    <a:bodyPr/>
                    <a:lstStyle/>
                    <a:p>
                      <a:pPr algn="r"/>
                      <a:r>
                        <a:rPr lang="en-GB" sz="1600" dirty="0">
                          <a:latin typeface="Gill Sans MT" panose="020B0502020104020203" pitchFamily="34" charset="0"/>
                        </a:rPr>
                        <a:t>1:00</a:t>
                      </a:r>
                    </a:p>
                  </a:txBody>
                  <a:tcPr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Gill Sans MT" panose="020B0502020104020203" pitchFamily="34" charset="0"/>
                        </a:rPr>
                        <a:t>Topic based adult directed and</a:t>
                      </a:r>
                      <a:r>
                        <a:rPr lang="en-GB" sz="1600" baseline="0" dirty="0">
                          <a:latin typeface="Gill Sans MT" panose="020B0502020104020203" pitchFamily="34" charset="0"/>
                        </a:rPr>
                        <a:t> child-initiated activities</a:t>
                      </a:r>
                      <a:endParaRPr lang="en-GB" sz="1600" dirty="0">
                        <a:latin typeface="Gill Sans MT" panose="020B0502020104020203" pitchFamily="34" charset="0"/>
                      </a:endParaRPr>
                    </a:p>
                  </a:txBody>
                  <a:tcPr marT="45704" marB="45704"/>
                </a:tc>
                <a:extLst>
                  <a:ext uri="{0D108BD9-81ED-4DB2-BD59-A6C34878D82A}">
                    <a16:rowId xmlns:a16="http://schemas.microsoft.com/office/drawing/2014/main" val="10010"/>
                  </a:ext>
                </a:extLst>
              </a:tr>
              <a:tr h="335242">
                <a:tc>
                  <a:txBody>
                    <a:bodyPr/>
                    <a:lstStyle/>
                    <a:p>
                      <a:pPr algn="r"/>
                      <a:r>
                        <a:rPr lang="en-GB" sz="1600" dirty="0">
                          <a:latin typeface="Gill Sans MT" panose="020B0502020104020203" pitchFamily="34" charset="0"/>
                        </a:rPr>
                        <a:t>3:05 </a:t>
                      </a:r>
                    </a:p>
                  </a:txBody>
                  <a:tcPr marT="45704" marB="45704"/>
                </a:tc>
                <a:tc>
                  <a:txBody>
                    <a:bodyPr/>
                    <a:lstStyle/>
                    <a:p>
                      <a:r>
                        <a:rPr lang="en-GB" sz="1600" dirty="0">
                          <a:latin typeface="Gill Sans MT" panose="020B0502020104020203" pitchFamily="34" charset="0"/>
                        </a:rPr>
                        <a:t>Assembly</a:t>
                      </a:r>
                    </a:p>
                  </a:txBody>
                  <a:tcPr marT="45704" marB="45704"/>
                </a:tc>
                <a:extLst>
                  <a:ext uri="{0D108BD9-81ED-4DB2-BD59-A6C34878D82A}">
                    <a16:rowId xmlns:a16="http://schemas.microsoft.com/office/drawing/2014/main" val="10011"/>
                  </a:ext>
                </a:extLst>
              </a:tr>
              <a:tr h="335242">
                <a:tc>
                  <a:txBody>
                    <a:bodyPr/>
                    <a:lstStyle/>
                    <a:p>
                      <a:pPr algn="r"/>
                      <a:r>
                        <a:rPr lang="en-GB" sz="1600" dirty="0">
                          <a:latin typeface="Gill Sans MT" panose="020B0502020104020203" pitchFamily="34" charset="0"/>
                        </a:rPr>
                        <a:t>3:30</a:t>
                      </a:r>
                    </a:p>
                  </a:txBody>
                  <a:tcPr marT="45704" marB="45704"/>
                </a:tc>
                <a:tc>
                  <a:txBody>
                    <a:bodyPr/>
                    <a:lstStyle/>
                    <a:p>
                      <a:r>
                        <a:rPr lang="en-GB" sz="1600" dirty="0">
                          <a:latin typeface="Gill Sans MT" panose="020B0502020104020203" pitchFamily="34" charset="0"/>
                        </a:rPr>
                        <a:t>Home time (parents</a:t>
                      </a:r>
                      <a:r>
                        <a:rPr lang="en-GB" sz="1600" baseline="0" dirty="0">
                          <a:latin typeface="Gill Sans MT" panose="020B0502020104020203" pitchFamily="34" charset="0"/>
                        </a:rPr>
                        <a:t> are to collect children from the gate)</a:t>
                      </a:r>
                      <a:endParaRPr lang="en-GB" sz="1600" dirty="0">
                        <a:latin typeface="Gill Sans MT" panose="020B0502020104020203" pitchFamily="34" charset="0"/>
                      </a:endParaRPr>
                    </a:p>
                  </a:txBody>
                  <a:tcPr marT="45704" marB="45704"/>
                </a:tc>
                <a:extLst>
                  <a:ext uri="{0D108BD9-81ED-4DB2-BD59-A6C34878D82A}">
                    <a16:rowId xmlns:a16="http://schemas.microsoft.com/office/drawing/2014/main" val="2204751601"/>
                  </a:ext>
                </a:extLst>
              </a:tr>
            </a:tbl>
          </a:graphicData>
        </a:graphic>
      </p:graphicFrame>
      <p:pic>
        <p:nvPicPr>
          <p:cNvPr id="32823" name="Picture 5" descr="j028367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2419401"/>
            <a:ext cx="863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4" name="Picture 4" descr="j028367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5532959"/>
            <a:ext cx="10858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7584">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rtlCol="0">
            <a:normAutofit/>
          </a:bodyPr>
          <a:lstStyle/>
          <a:p>
            <a:pPr eaLnBrk="1" fontAlgn="auto" hangingPunct="1">
              <a:spcAft>
                <a:spcPts val="0"/>
              </a:spcAft>
              <a:defRPr/>
            </a:pPr>
            <a:r>
              <a:rPr lang="en-GB" sz="3400" dirty="0">
                <a:effectLst>
                  <a:outerShdw blurRad="38100" dist="38100" dir="2700000" algn="tl">
                    <a:srgbClr val="C0C0C0"/>
                  </a:outerShdw>
                </a:effectLst>
                <a:latin typeface="Gill Sans MT" panose="020B0502020104020203" pitchFamily="34" charset="0"/>
              </a:rPr>
              <a:t> Tapestry Learning Journeys</a:t>
            </a:r>
          </a:p>
        </p:txBody>
      </p:sp>
      <p:sp>
        <p:nvSpPr>
          <p:cNvPr id="6" name="Rectangle 3"/>
          <p:cNvSpPr>
            <a:spLocks noGrp="1" noChangeArrowheads="1"/>
          </p:cNvSpPr>
          <p:nvPr>
            <p:ph idx="1"/>
          </p:nvPr>
        </p:nvSpPr>
        <p:spPr>
          <a:xfrm>
            <a:off x="601663" y="2205038"/>
            <a:ext cx="8229600" cy="4248150"/>
          </a:xfrm>
        </p:spPr>
        <p:txBody>
          <a:bodyPr/>
          <a:lstStyle/>
          <a:p>
            <a:pPr eaLnBrk="1" hangingPunct="1">
              <a:buClr>
                <a:schemeClr val="tx1"/>
              </a:buClr>
              <a:defRPr/>
            </a:pPr>
            <a:r>
              <a:rPr lang="en-GB" sz="2800" dirty="0">
                <a:latin typeface="Gill Sans MT" panose="020B0502020104020203" pitchFamily="34" charset="0"/>
              </a:rPr>
              <a:t>Throughout the year we make lots of observations of the children’s learning.</a:t>
            </a:r>
          </a:p>
          <a:p>
            <a:pPr eaLnBrk="1" hangingPunct="1">
              <a:buClr>
                <a:schemeClr val="tx1"/>
              </a:buClr>
              <a:defRPr/>
            </a:pPr>
            <a:r>
              <a:rPr lang="en-GB" sz="2800" dirty="0">
                <a:latin typeface="Gill Sans MT" panose="020B0502020104020203" pitchFamily="34" charset="0"/>
              </a:rPr>
              <a:t>The observations are used to create an online </a:t>
            </a:r>
          </a:p>
          <a:p>
            <a:pPr marL="0" indent="0" eaLnBrk="1" hangingPunct="1">
              <a:buClr>
                <a:schemeClr val="tx1"/>
              </a:buClr>
              <a:buFont typeface="Arial" panose="020B0604020202020204" pitchFamily="34" charset="0"/>
              <a:buNone/>
              <a:defRPr/>
            </a:pPr>
            <a:r>
              <a:rPr lang="en-GB" sz="2800" dirty="0">
                <a:latin typeface="Gill Sans MT" panose="020B0502020104020203" pitchFamily="34" charset="0"/>
              </a:rPr>
              <a:t>    learning journey on a secure server.</a:t>
            </a:r>
          </a:p>
          <a:p>
            <a:pPr>
              <a:defRPr/>
            </a:pPr>
            <a:r>
              <a:rPr lang="en-GB" sz="2800" dirty="0">
                <a:latin typeface="Gill Sans MT" panose="020B0502020104020203" pitchFamily="34" charset="0"/>
              </a:rPr>
              <a:t>Tapestry online learning journeys allow you to view your child’s observations and photographs and to add your own observations or comments about the fantastic things that the children do at home.</a:t>
            </a:r>
          </a:p>
          <a:p>
            <a:pPr marL="0" indent="0">
              <a:buFont typeface="Arial" panose="020B0604020202020204" pitchFamily="34" charset="0"/>
              <a:buNone/>
              <a:defRPr/>
            </a:pPr>
            <a:endParaRPr lang="en-GB" sz="2400" dirty="0">
              <a:latin typeface="Comic Sans MS" pitchFamily="66" charset="0"/>
            </a:endParaRPr>
          </a:p>
        </p:txBody>
      </p:sp>
      <p:pic>
        <p:nvPicPr>
          <p:cNvPr id="34819" name="Picture 2" descr="Main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406" y="630542"/>
            <a:ext cx="86518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H:\Documents\Designs Aug 2014\St Gilbert Shield-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descr="C:\Users\steh017.PSG\AppData\Local\Microsoft\Windows\Temporary Internet Files\Content.IE5\BX3Y51EY\dec09_kids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975" y="1417638"/>
            <a:ext cx="15081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descr="C:\Users\steh017.PSG\AppData\Local\Microsoft\Windows\Temporary Internet Files\Content.IE5\CROM4NHY\children_playing_mus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488" y="1679575"/>
            <a:ext cx="1498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40584">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317625" y="273580"/>
            <a:ext cx="6798734" cy="1303867"/>
          </a:xfrm>
        </p:spPr>
        <p:txBody>
          <a:bodyPr rtlCol="0">
            <a:normAutofit/>
          </a:bodyPr>
          <a:lstStyle/>
          <a:p>
            <a:pPr eaLnBrk="1" fontAlgn="auto" hangingPunct="1">
              <a:spcAft>
                <a:spcPts val="0"/>
              </a:spcAft>
              <a:defRPr/>
            </a:pPr>
            <a:r>
              <a:rPr lang="en-GB" sz="3400" dirty="0">
                <a:effectLst>
                  <a:outerShdw blurRad="38100" dist="38100" dir="2700000" algn="tl">
                    <a:srgbClr val="C0C0C0"/>
                  </a:outerShdw>
                </a:effectLst>
                <a:latin typeface="Gill Sans MT" panose="020B0502020104020203" pitchFamily="34" charset="0"/>
              </a:rPr>
              <a:t>Communication</a:t>
            </a:r>
            <a:r>
              <a:rPr lang="en-GB" sz="3000" dirty="0">
                <a:effectLst>
                  <a:outerShdw blurRad="38100" dist="38100" dir="2700000" algn="tl">
                    <a:srgbClr val="C0C0C0"/>
                  </a:outerShdw>
                </a:effectLst>
                <a:latin typeface="Gill Sans MT" panose="020B0502020104020203" pitchFamily="34" charset="0"/>
              </a:rPr>
              <a:t> </a:t>
            </a:r>
            <a:r>
              <a:rPr lang="en-GB" sz="3400" dirty="0">
                <a:effectLst>
                  <a:outerShdw blurRad="38100" dist="38100" dir="2700000" algn="tl">
                    <a:srgbClr val="C0C0C0"/>
                  </a:outerShdw>
                </a:effectLst>
                <a:latin typeface="Gill Sans MT" panose="020B0502020104020203" pitchFamily="34" charset="0"/>
              </a:rPr>
              <a:t>Between</a:t>
            </a:r>
            <a:br>
              <a:rPr lang="en-GB" sz="3400" dirty="0">
                <a:effectLst>
                  <a:outerShdw blurRad="38100" dist="38100" dir="2700000" algn="tl">
                    <a:srgbClr val="C0C0C0"/>
                  </a:outerShdw>
                </a:effectLst>
                <a:latin typeface="Gill Sans MT" panose="020B0502020104020203" pitchFamily="34" charset="0"/>
              </a:rPr>
            </a:br>
            <a:r>
              <a:rPr lang="en-GB" sz="3400" dirty="0">
                <a:effectLst>
                  <a:outerShdw blurRad="38100" dist="38100" dir="2700000" algn="tl">
                    <a:srgbClr val="C0C0C0"/>
                  </a:outerShdw>
                </a:effectLst>
                <a:latin typeface="Gill Sans MT" panose="020B0502020104020203" pitchFamily="34" charset="0"/>
              </a:rPr>
              <a:t> Home and School</a:t>
            </a:r>
          </a:p>
        </p:txBody>
      </p:sp>
      <p:sp>
        <p:nvSpPr>
          <p:cNvPr id="36867" name="Rectangle 3"/>
          <p:cNvSpPr>
            <a:spLocks noGrp="1" noChangeArrowheads="1"/>
          </p:cNvSpPr>
          <p:nvPr>
            <p:ph idx="1"/>
          </p:nvPr>
        </p:nvSpPr>
        <p:spPr>
          <a:xfrm>
            <a:off x="550863" y="1484313"/>
            <a:ext cx="8229600" cy="4997450"/>
          </a:xfrm>
        </p:spPr>
        <p:txBody>
          <a:bodyPr>
            <a:normAutofit/>
          </a:bodyPr>
          <a:lstStyle/>
          <a:p>
            <a:pPr eaLnBrk="1" hangingPunct="1">
              <a:lnSpc>
                <a:spcPct val="80000"/>
              </a:lnSpc>
              <a:buClr>
                <a:schemeClr val="tx1"/>
              </a:buClr>
            </a:pPr>
            <a:r>
              <a:rPr lang="en-GB" altLang="en-US" sz="2800" dirty="0">
                <a:latin typeface="Gill Sans MT" panose="020B0502020104020203" pitchFamily="34" charset="0"/>
              </a:rPr>
              <a:t>Reading book and reading record.</a:t>
            </a:r>
          </a:p>
          <a:p>
            <a:pPr eaLnBrk="1" hangingPunct="1">
              <a:lnSpc>
                <a:spcPct val="80000"/>
              </a:lnSpc>
              <a:buClr>
                <a:schemeClr val="tx1"/>
              </a:buClr>
              <a:buFont typeface="Wingdings" panose="05000000000000000000" pitchFamily="2" charset="2"/>
              <a:buNone/>
            </a:pPr>
            <a:r>
              <a:rPr lang="en-GB" altLang="en-US" sz="2800" dirty="0">
                <a:latin typeface="Gill Sans MT" panose="020B0502020104020203" pitchFamily="34" charset="0"/>
              </a:rPr>
              <a:t>    </a:t>
            </a:r>
            <a:r>
              <a:rPr lang="en-GB" altLang="en-US" sz="2000" dirty="0">
                <a:latin typeface="Gill Sans MT" panose="020B0502020104020203" pitchFamily="34" charset="0"/>
              </a:rPr>
              <a:t>Please read with your child regularly and write in this book. </a:t>
            </a:r>
          </a:p>
          <a:p>
            <a:pPr eaLnBrk="1" hangingPunct="1">
              <a:lnSpc>
                <a:spcPct val="80000"/>
              </a:lnSpc>
              <a:buClr>
                <a:schemeClr val="tx1"/>
              </a:buClr>
            </a:pPr>
            <a:r>
              <a:rPr lang="en-GB" altLang="en-US" sz="2800" dirty="0">
                <a:latin typeface="Gill Sans MT" panose="020B0502020104020203" pitchFamily="34" charset="0"/>
              </a:rPr>
              <a:t>Tapestry.</a:t>
            </a:r>
          </a:p>
          <a:p>
            <a:pPr eaLnBrk="1" hangingPunct="1">
              <a:lnSpc>
                <a:spcPct val="80000"/>
              </a:lnSpc>
              <a:buClr>
                <a:schemeClr val="tx1"/>
              </a:buClr>
            </a:pPr>
            <a:r>
              <a:rPr lang="en-GB" altLang="en-US" sz="2800" dirty="0">
                <a:latin typeface="Gill Sans MT" panose="020B0502020104020203" pitchFamily="34" charset="0"/>
              </a:rPr>
              <a:t>Mrs Markley, Miss Craigie are available before and after school. </a:t>
            </a:r>
          </a:p>
          <a:p>
            <a:pPr eaLnBrk="1" hangingPunct="1">
              <a:lnSpc>
                <a:spcPct val="80000"/>
              </a:lnSpc>
              <a:buClr>
                <a:schemeClr val="tx1"/>
              </a:buClr>
            </a:pPr>
            <a:r>
              <a:rPr lang="en-GB" altLang="en-US" sz="2800" dirty="0">
                <a:latin typeface="Gill Sans MT" panose="020B0502020104020203" pitchFamily="34" charset="0"/>
              </a:rPr>
              <a:t>Parents evenings (2 during the year; October and February).</a:t>
            </a:r>
          </a:p>
          <a:p>
            <a:pPr eaLnBrk="1" hangingPunct="1">
              <a:lnSpc>
                <a:spcPct val="80000"/>
              </a:lnSpc>
              <a:buClr>
                <a:schemeClr val="tx1"/>
              </a:buClr>
            </a:pPr>
            <a:r>
              <a:rPr lang="en-GB" altLang="en-US" sz="2800" dirty="0">
                <a:latin typeface="Gill Sans MT" panose="020B0502020104020203" pitchFamily="34" charset="0"/>
              </a:rPr>
              <a:t>A formal written end of year report: July.</a:t>
            </a:r>
          </a:p>
          <a:p>
            <a:pPr eaLnBrk="1" hangingPunct="1">
              <a:lnSpc>
                <a:spcPct val="80000"/>
              </a:lnSpc>
              <a:buClr>
                <a:schemeClr val="tx1"/>
              </a:buClr>
            </a:pPr>
            <a:r>
              <a:rPr lang="en-GB" altLang="en-US" sz="2800" dirty="0">
                <a:latin typeface="Gill Sans MT" panose="020B0502020104020203" pitchFamily="34" charset="0"/>
              </a:rPr>
              <a:t>Informal chats during the year as required and encouraged… please!</a:t>
            </a:r>
          </a:p>
        </p:txBody>
      </p:sp>
      <p:pic>
        <p:nvPicPr>
          <p:cNvPr id="36868" name="Picture 8"/>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7739063"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4" descr="H:\Documents\Designs Aug 2014\St Gilbert Shiel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C:\Users\steh017.PSG\AppData\Local\Microsoft\Windows\Temporary Internet Files\Content.IE5\IC4W0QGP\clipart_woman_talking[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1052513"/>
            <a:ext cx="150971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C:\Users\steh017.PSG\AppData\Local\Microsoft\Windows\Temporary Internet Files\Content.IE5\CROM4NHY\people_talking_on_phon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450" y="709613"/>
            <a:ext cx="10810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descr="C:\Users\steh017.PSG\AppData\Local\Microsoft\Windows\Temporary Internet Files\Content.IE5\09OUC6ET\Open_book_nae_02.svg[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8213" y="4725144"/>
            <a:ext cx="9715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4812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BD524DD-5016-43FB-6DB9-B5E401BEDB40}"/>
              </a:ext>
            </a:extLst>
          </p:cNvPr>
          <p:cNvSpPr txBox="1">
            <a:spLocks noChangeArrowheads="1"/>
          </p:cNvSpPr>
          <p:nvPr/>
        </p:nvSpPr>
        <p:spPr>
          <a:xfrm>
            <a:off x="683568" y="1327831"/>
            <a:ext cx="8767763" cy="530701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Wingdings" panose="05000000000000000000" pitchFamily="2" charset="2"/>
              <a:buNone/>
            </a:pPr>
            <a:r>
              <a:rPr lang="en-GB" altLang="en-US" sz="2000" b="1" dirty="0">
                <a:latin typeface="Gill Sans MT" panose="020B0502020104020203" pitchFamily="34" charset="0"/>
              </a:rPr>
              <a:t>Executive Head Teacher </a:t>
            </a:r>
            <a:r>
              <a:rPr lang="en-GB" altLang="en-US" sz="2000" dirty="0">
                <a:latin typeface="Gill Sans MT" panose="020B0502020104020203" pitchFamily="34" charset="0"/>
              </a:rPr>
              <a:t>Mrs Foston </a:t>
            </a:r>
          </a:p>
          <a:p>
            <a:pPr eaLnBrk="1" hangingPunct="1">
              <a:lnSpc>
                <a:spcPct val="80000"/>
              </a:lnSpc>
              <a:buFont typeface="Arial" panose="020B0604020202020204" pitchFamily="34" charset="0"/>
              <a:buNone/>
            </a:pPr>
            <a:r>
              <a:rPr lang="en-GB" altLang="en-US" sz="2000" b="1" dirty="0">
                <a:latin typeface="Gill Sans MT" panose="020B0502020104020203" pitchFamily="34" charset="0"/>
              </a:rPr>
              <a:t>Assistant Head       </a:t>
            </a:r>
            <a:r>
              <a:rPr lang="en-GB" altLang="en-US" sz="2000" dirty="0">
                <a:latin typeface="Gill Sans MT" panose="020B0502020104020203" pitchFamily="34" charset="0"/>
              </a:rPr>
              <a:t>Mrs Tubb</a:t>
            </a:r>
          </a:p>
          <a:p>
            <a:pPr eaLnBrk="1" hangingPunct="1">
              <a:lnSpc>
                <a:spcPct val="80000"/>
              </a:lnSpc>
              <a:buFont typeface="Arial" panose="020B0604020202020204" pitchFamily="34" charset="0"/>
              <a:buNone/>
            </a:pPr>
            <a:r>
              <a:rPr lang="en-GB" altLang="en-US" sz="2000" b="1" dirty="0">
                <a:latin typeface="Gill Sans MT" panose="020B0502020104020203" pitchFamily="34" charset="0"/>
              </a:rPr>
              <a:t>Administrator</a:t>
            </a:r>
            <a:r>
              <a:rPr lang="en-GB" altLang="en-US" sz="2000" dirty="0">
                <a:latin typeface="Gill Sans MT" panose="020B0502020104020203" pitchFamily="34" charset="0"/>
              </a:rPr>
              <a:t>	      Mrs Susan McArd</a:t>
            </a:r>
          </a:p>
          <a:p>
            <a:pPr eaLnBrk="1" hangingPunct="1">
              <a:lnSpc>
                <a:spcPct val="80000"/>
              </a:lnSpc>
              <a:buFont typeface="Arial" panose="020B0604020202020204" pitchFamily="34" charset="0"/>
              <a:buNone/>
            </a:pPr>
            <a:endParaRPr lang="en-GB" altLang="en-US" sz="800" dirty="0">
              <a:latin typeface="Gill Sans MT" panose="020B0502020104020203" pitchFamily="34" charset="0"/>
            </a:endParaRPr>
          </a:p>
          <a:p>
            <a:pPr eaLnBrk="1" hangingPunct="1">
              <a:lnSpc>
                <a:spcPct val="80000"/>
              </a:lnSpc>
              <a:buFont typeface="Arial" panose="020B0604020202020204" pitchFamily="34" charset="0"/>
              <a:buNone/>
            </a:pPr>
            <a:endParaRPr lang="en-GB" altLang="en-US" sz="800" dirty="0">
              <a:latin typeface="Gill Sans MT" panose="020B0502020104020203" pitchFamily="34" charset="0"/>
            </a:endParaRPr>
          </a:p>
          <a:p>
            <a:pPr eaLnBrk="1" hangingPunct="1">
              <a:lnSpc>
                <a:spcPct val="80000"/>
              </a:lnSpc>
              <a:buFont typeface="Arial" panose="020B0604020202020204" pitchFamily="34" charset="0"/>
              <a:buNone/>
            </a:pPr>
            <a:endParaRPr lang="en-GB" altLang="en-US" sz="800" dirty="0">
              <a:latin typeface="Gill Sans MT" panose="020B0502020104020203" pitchFamily="34" charset="0"/>
            </a:endParaRPr>
          </a:p>
          <a:p>
            <a:pPr eaLnBrk="1" hangingPunct="1">
              <a:lnSpc>
                <a:spcPct val="80000"/>
              </a:lnSpc>
              <a:buFont typeface="Arial" panose="020B0604020202020204" pitchFamily="34" charset="0"/>
              <a:buNone/>
            </a:pPr>
            <a:r>
              <a:rPr lang="en-GB" altLang="en-US" sz="2000" b="1" dirty="0">
                <a:latin typeface="Gill Sans MT" panose="020B0502020104020203" pitchFamily="34" charset="0"/>
              </a:rPr>
              <a:t>Nursery:</a:t>
            </a:r>
            <a:r>
              <a:rPr lang="en-GB" altLang="en-US" sz="2000" dirty="0">
                <a:latin typeface="Gill Sans MT" panose="020B0502020104020203" pitchFamily="34" charset="0"/>
              </a:rPr>
              <a:t>		2- to 4-year-olds  Ms Markley (EYFS LEAD)</a:t>
            </a:r>
          </a:p>
          <a:p>
            <a:pPr eaLnBrk="1" hangingPunct="1">
              <a:lnSpc>
                <a:spcPct val="80000"/>
              </a:lnSpc>
              <a:buFont typeface="Arial" panose="020B0604020202020204" pitchFamily="34" charset="0"/>
              <a:buNone/>
            </a:pPr>
            <a:r>
              <a:rPr lang="en-GB" altLang="en-US" sz="2000" dirty="0">
                <a:latin typeface="Gill Sans MT" panose="020B0502020104020203" pitchFamily="34" charset="0"/>
              </a:rPr>
              <a:t>                                                       	</a:t>
            </a:r>
            <a:r>
              <a:rPr lang="en-GB" altLang="en-US" sz="1800" dirty="0">
                <a:latin typeface="Gill Sans MT" panose="020B0502020104020203" pitchFamily="34" charset="0"/>
              </a:rPr>
              <a:t>Clare, Jade, Kayleigh</a:t>
            </a:r>
          </a:p>
          <a:p>
            <a:pPr eaLnBrk="1" hangingPunct="1">
              <a:lnSpc>
                <a:spcPct val="80000"/>
              </a:lnSpc>
              <a:buFont typeface="Arial" panose="020B0604020202020204" pitchFamily="34" charset="0"/>
              <a:buNone/>
            </a:pPr>
            <a:r>
              <a:rPr lang="en-GB" altLang="en-US" sz="2000" dirty="0">
                <a:latin typeface="Gill Sans MT" panose="020B0502020104020203" pitchFamily="34" charset="0"/>
              </a:rPr>
              <a:t>	</a:t>
            </a:r>
            <a:endParaRPr lang="en-GB" altLang="en-US" sz="1800" dirty="0">
              <a:latin typeface="Gill Sans MT" panose="020B0502020104020203" pitchFamily="34" charset="0"/>
            </a:endParaRPr>
          </a:p>
          <a:p>
            <a:pPr eaLnBrk="1" hangingPunct="1">
              <a:lnSpc>
                <a:spcPct val="80000"/>
              </a:lnSpc>
              <a:buNone/>
            </a:pPr>
            <a:r>
              <a:rPr lang="en-GB" altLang="en-US" sz="2000" dirty="0">
                <a:latin typeface="Gill Sans MT" panose="020B0502020104020203" pitchFamily="34" charset="0"/>
              </a:rPr>
              <a:t>Hedgehogs          Ms Markley </a:t>
            </a:r>
          </a:p>
          <a:p>
            <a:pPr eaLnBrk="1" hangingPunct="1">
              <a:lnSpc>
                <a:spcPct val="80000"/>
              </a:lnSpc>
              <a:buFont typeface="Arial" panose="020B0604020202020204" pitchFamily="34" charset="0"/>
              <a:buNone/>
            </a:pPr>
            <a:r>
              <a:rPr lang="en-GB" altLang="en-US" sz="2000" dirty="0">
                <a:latin typeface="Gill Sans MT" panose="020B0502020104020203" pitchFamily="34" charset="0"/>
              </a:rPr>
              <a:t>Red Squirrels	       Mrs Tubb</a:t>
            </a:r>
            <a:r>
              <a:rPr lang="en-GB" altLang="en-US" sz="1800" dirty="0">
                <a:latin typeface="Gill Sans MT" panose="020B0502020104020203" pitchFamily="34" charset="0"/>
              </a:rPr>
              <a:t> </a:t>
            </a:r>
          </a:p>
          <a:p>
            <a:pPr eaLnBrk="1" hangingPunct="1">
              <a:lnSpc>
                <a:spcPct val="80000"/>
              </a:lnSpc>
              <a:buFont typeface="Arial" panose="020B0604020202020204" pitchFamily="34" charset="0"/>
              <a:buNone/>
            </a:pPr>
            <a:r>
              <a:rPr lang="en-GB" altLang="en-US" sz="2000" dirty="0">
                <a:latin typeface="Gill Sans MT" panose="020B0502020104020203" pitchFamily="34" charset="0"/>
              </a:rPr>
              <a:t>Badgers	</a:t>
            </a:r>
            <a:r>
              <a:rPr lang="en-GB" altLang="en-US" sz="1800" dirty="0">
                <a:latin typeface="Gill Sans MT" panose="020B0502020104020203" pitchFamily="34" charset="0"/>
              </a:rPr>
              <a:t>               Mr Adams</a:t>
            </a:r>
          </a:p>
          <a:p>
            <a:pPr eaLnBrk="1" hangingPunct="1">
              <a:lnSpc>
                <a:spcPct val="80000"/>
              </a:lnSpc>
              <a:buFont typeface="Wingdings" panose="05000000000000000000" pitchFamily="2" charset="2"/>
              <a:buNone/>
            </a:pPr>
            <a:endParaRPr lang="en-GB" altLang="en-US" sz="800" dirty="0">
              <a:latin typeface="Gill Sans MT" panose="020B0502020104020203" pitchFamily="34" charset="0"/>
            </a:endParaRPr>
          </a:p>
          <a:p>
            <a:pPr eaLnBrk="1" hangingPunct="1">
              <a:lnSpc>
                <a:spcPct val="80000"/>
              </a:lnSpc>
              <a:buFont typeface="Wingdings" panose="05000000000000000000" pitchFamily="2" charset="2"/>
              <a:buNone/>
            </a:pPr>
            <a:r>
              <a:rPr lang="en-GB" altLang="en-US" sz="1400" b="1" dirty="0">
                <a:latin typeface="Gill Sans MT" panose="020B0502020104020203" pitchFamily="34" charset="0"/>
              </a:rPr>
              <a:t>HLTA                                                                                   </a:t>
            </a:r>
            <a:r>
              <a:rPr lang="en-GB" altLang="en-US" sz="1800" dirty="0">
                <a:latin typeface="Gill Sans MT" panose="020B0502020104020203" pitchFamily="34" charset="0"/>
              </a:rPr>
              <a:t>Mrs Watkins</a:t>
            </a:r>
          </a:p>
          <a:p>
            <a:pPr eaLnBrk="1" hangingPunct="1">
              <a:lnSpc>
                <a:spcPct val="80000"/>
              </a:lnSpc>
              <a:buFont typeface="Wingdings" panose="05000000000000000000" pitchFamily="2" charset="2"/>
              <a:buNone/>
            </a:pPr>
            <a:r>
              <a:rPr lang="en-GB" altLang="en-US" sz="2000" b="1" dirty="0">
                <a:latin typeface="Gill Sans MT" panose="020B0502020104020203" pitchFamily="34" charset="0"/>
              </a:rPr>
              <a:t>Teaching Assistants: </a:t>
            </a:r>
            <a:r>
              <a:rPr lang="en-GB" altLang="en-US" sz="2000" dirty="0">
                <a:latin typeface="Gill Sans MT" panose="020B0502020104020203" pitchFamily="34" charset="0"/>
              </a:rPr>
              <a:t>			</a:t>
            </a:r>
            <a:r>
              <a:rPr lang="en-GB" altLang="en-US" sz="1800" dirty="0">
                <a:latin typeface="Gill Sans MT" panose="020B0502020104020203" pitchFamily="34" charset="0"/>
              </a:rPr>
              <a:t>              Miss Craigie</a:t>
            </a:r>
          </a:p>
          <a:p>
            <a:pPr eaLnBrk="1" hangingPunct="1">
              <a:lnSpc>
                <a:spcPct val="80000"/>
              </a:lnSpc>
              <a:buFont typeface="Wingdings" panose="05000000000000000000" pitchFamily="2" charset="2"/>
              <a:buNone/>
            </a:pPr>
            <a:r>
              <a:rPr lang="en-GB" altLang="en-US" sz="1800" dirty="0">
                <a:latin typeface="Gill Sans MT" panose="020B0502020104020203" pitchFamily="34" charset="0"/>
              </a:rPr>
              <a:t>                                                                        Mrs Oxley</a:t>
            </a:r>
            <a:r>
              <a:rPr lang="en-GB" altLang="en-US" sz="2000" dirty="0">
                <a:latin typeface="Gill Sans MT" panose="020B0502020104020203" pitchFamily="34" charset="0"/>
              </a:rPr>
              <a:t>						                          </a:t>
            </a:r>
          </a:p>
          <a:p>
            <a:pPr eaLnBrk="1" hangingPunct="1">
              <a:lnSpc>
                <a:spcPct val="80000"/>
              </a:lnSpc>
              <a:buFont typeface="Wingdings" panose="05000000000000000000" pitchFamily="2" charset="2"/>
              <a:buNone/>
            </a:pPr>
            <a:r>
              <a:rPr lang="en-GB" altLang="en-US" sz="2000" b="1" dirty="0">
                <a:latin typeface="Gill Sans MT" panose="020B0502020104020203" pitchFamily="34" charset="0"/>
              </a:rPr>
              <a:t>Lunchtime Supervisors</a:t>
            </a:r>
            <a:r>
              <a:rPr lang="en-GB" altLang="en-US" sz="2000" dirty="0">
                <a:latin typeface="Gill Sans MT" panose="020B0502020104020203" pitchFamily="34" charset="0"/>
              </a:rPr>
              <a:t>:                          </a:t>
            </a:r>
            <a:r>
              <a:rPr lang="en-GB" altLang="en-US" sz="1800" dirty="0">
                <a:latin typeface="Gill Sans MT" panose="020B0502020104020203" pitchFamily="34" charset="0"/>
              </a:rPr>
              <a:t>Miss Rollings</a:t>
            </a:r>
          </a:p>
          <a:p>
            <a:pPr eaLnBrk="1" hangingPunct="1">
              <a:lnSpc>
                <a:spcPct val="80000"/>
              </a:lnSpc>
              <a:buFont typeface="Wingdings" panose="05000000000000000000" pitchFamily="2" charset="2"/>
              <a:buNone/>
            </a:pPr>
            <a:endParaRPr lang="en-GB" altLang="en-US" sz="1800" dirty="0">
              <a:latin typeface="Gill Sans MT" panose="020B0502020104020203" pitchFamily="34" charset="0"/>
            </a:endParaRPr>
          </a:p>
          <a:p>
            <a:pPr eaLnBrk="1" hangingPunct="1">
              <a:lnSpc>
                <a:spcPct val="80000"/>
              </a:lnSpc>
              <a:buFont typeface="Wingdings" panose="05000000000000000000" pitchFamily="2" charset="2"/>
              <a:buNone/>
            </a:pPr>
            <a:endParaRPr lang="en-GB" altLang="en-US" sz="2200" dirty="0">
              <a:latin typeface="Gill Sans MT" panose="020B0502020104020203" pitchFamily="34" charset="0"/>
            </a:endParaRPr>
          </a:p>
        </p:txBody>
      </p:sp>
      <p:pic>
        <p:nvPicPr>
          <p:cNvPr id="8200" name="Picture 6" descr="H:\Documents\Designs Aug 2014\St Gilbert Shield-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7781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7983C2-7861-52E6-9A32-E4EA5FF3461E}"/>
              </a:ext>
            </a:extLst>
          </p:cNvPr>
          <p:cNvSpPr txBox="1"/>
          <p:nvPr/>
        </p:nvSpPr>
        <p:spPr>
          <a:xfrm>
            <a:off x="2286000" y="563047"/>
            <a:ext cx="2286000" cy="584775"/>
          </a:xfrm>
          <a:prstGeom prst="rect">
            <a:avLst/>
          </a:prstGeom>
          <a:noFill/>
        </p:spPr>
        <p:txBody>
          <a:bodyPr wrap="square">
            <a:spAutoFit/>
          </a:bodyPr>
          <a:lstStyle/>
          <a:p>
            <a:r>
              <a:rPr lang="en-GB" sz="3200" dirty="0">
                <a:effectLst>
                  <a:outerShdw blurRad="38100" dist="38100" dir="2700000" algn="tl">
                    <a:srgbClr val="C0C0C0"/>
                  </a:outerShdw>
                </a:effectLst>
                <a:latin typeface="Gill Sans MT" panose="020B0502020104020203" pitchFamily="34" charset="0"/>
              </a:rPr>
              <a:t>Our School</a:t>
            </a:r>
            <a:endParaRPr lang="en-GB" sz="3200" dirty="0"/>
          </a:p>
        </p:txBody>
      </p:sp>
      <p:pic>
        <p:nvPicPr>
          <p:cNvPr id="5" name="Picture 8">
            <a:extLst>
              <a:ext uri="{FF2B5EF4-FFF2-40B4-BE49-F238E27FC236}">
                <a16:creationId xmlns:a16="http://schemas.microsoft.com/office/drawing/2014/main" id="{A79EFEE4-ADDE-41B6-CD63-4AA28E651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7668344" y="195322"/>
            <a:ext cx="95408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73472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174121" y="237067"/>
            <a:ext cx="6798734" cy="1303867"/>
          </a:xfrm>
        </p:spPr>
        <p:txBody>
          <a:bodyPr rtlCol="0">
            <a:normAutofit/>
          </a:bodyPr>
          <a:lstStyle/>
          <a:p>
            <a:pPr eaLnBrk="1" fontAlgn="auto" hangingPunct="1">
              <a:spcAft>
                <a:spcPts val="0"/>
              </a:spcAft>
              <a:defRPr/>
            </a:pPr>
            <a:r>
              <a:rPr lang="en-GB" dirty="0">
                <a:effectLst>
                  <a:outerShdw blurRad="38100" dist="38100" dir="2700000" algn="tl">
                    <a:srgbClr val="C0C0C0"/>
                  </a:outerShdw>
                </a:effectLst>
                <a:latin typeface="Gill Sans MT" panose="020B0502020104020203" pitchFamily="34" charset="0"/>
              </a:rPr>
              <a:t>Uniform and Equipment </a:t>
            </a:r>
            <a:br>
              <a:rPr lang="en-GB" dirty="0">
                <a:effectLst>
                  <a:outerShdw blurRad="38100" dist="38100" dir="2700000" algn="tl">
                    <a:srgbClr val="C0C0C0"/>
                  </a:outerShdw>
                </a:effectLst>
                <a:latin typeface="Gill Sans MT" panose="020B0502020104020203" pitchFamily="34" charset="0"/>
              </a:rPr>
            </a:br>
            <a:r>
              <a:rPr lang="en-GB" sz="2200" b="1" dirty="0">
                <a:effectLst>
                  <a:outerShdw blurRad="38100" dist="38100" dir="2700000" algn="tl">
                    <a:srgbClr val="C0C0C0"/>
                  </a:outerShdw>
                </a:effectLst>
                <a:latin typeface="Gill Sans MT" panose="020B0502020104020203" pitchFamily="34" charset="0"/>
              </a:rPr>
              <a:t>All </a:t>
            </a:r>
            <a:r>
              <a:rPr lang="en-GB" sz="2200" b="1" u="sng" dirty="0">
                <a:effectLst>
                  <a:outerShdw blurRad="38100" dist="38100" dir="2700000" algn="tl">
                    <a:srgbClr val="C0C0C0"/>
                  </a:outerShdw>
                </a:effectLst>
                <a:latin typeface="Gill Sans MT" panose="020B0502020104020203" pitchFamily="34" charset="0"/>
              </a:rPr>
              <a:t>MUST</a:t>
            </a:r>
            <a:r>
              <a:rPr lang="en-GB" sz="2200" b="1" dirty="0">
                <a:effectLst>
                  <a:outerShdw blurRad="38100" dist="38100" dir="2700000" algn="tl">
                    <a:srgbClr val="C0C0C0"/>
                  </a:outerShdw>
                </a:effectLst>
                <a:latin typeface="Gill Sans MT" panose="020B0502020104020203" pitchFamily="34" charset="0"/>
              </a:rPr>
              <a:t> be labelled please!!!</a:t>
            </a:r>
          </a:p>
        </p:txBody>
      </p:sp>
      <p:sp>
        <p:nvSpPr>
          <p:cNvPr id="18435" name="Rectangle 3"/>
          <p:cNvSpPr>
            <a:spLocks noGrp="1" noChangeArrowheads="1"/>
          </p:cNvSpPr>
          <p:nvPr>
            <p:ph idx="1"/>
          </p:nvPr>
        </p:nvSpPr>
        <p:spPr>
          <a:xfrm>
            <a:off x="468313" y="1628775"/>
            <a:ext cx="8229600" cy="5013325"/>
          </a:xfrm>
        </p:spPr>
        <p:txBody>
          <a:bodyPr>
            <a:normAutofit fontScale="85000" lnSpcReduction="20000"/>
          </a:bodyPr>
          <a:lstStyle/>
          <a:p>
            <a:pPr eaLnBrk="1" hangingPunct="1">
              <a:spcBef>
                <a:spcPts val="0"/>
              </a:spcBef>
              <a:defRPr/>
            </a:pPr>
            <a:r>
              <a:rPr lang="en-GB" altLang="en-US" sz="2800" b="1" dirty="0">
                <a:latin typeface="Gill Sans MT" panose="020B0502020104020203" pitchFamily="34" charset="0"/>
              </a:rPr>
              <a:t>School Uniform:</a:t>
            </a:r>
            <a:r>
              <a:rPr lang="en-GB" altLang="en-US" sz="2800" dirty="0">
                <a:latin typeface="Gill Sans MT" panose="020B0502020104020203" pitchFamily="34" charset="0"/>
              </a:rPr>
              <a:t> </a:t>
            </a:r>
            <a:r>
              <a:rPr lang="en-GB" altLang="en-US" sz="2000" dirty="0">
                <a:latin typeface="Gill Sans MT" panose="020B0502020104020203" pitchFamily="34" charset="0"/>
              </a:rPr>
              <a:t>Grey skirt/trousers, white or green polo shirt, green cardigan/sweatshirt, green checked summer dresses, white/grey or black socks or tights.</a:t>
            </a:r>
          </a:p>
          <a:p>
            <a:pPr marL="0" indent="0" eaLnBrk="1" hangingPunct="1">
              <a:spcBef>
                <a:spcPts val="0"/>
              </a:spcBef>
              <a:buFont typeface="Arial" panose="020B0604020202020204" pitchFamily="34" charset="0"/>
              <a:buNone/>
              <a:defRPr/>
            </a:pPr>
            <a:endParaRPr lang="en-GB" altLang="en-US" sz="2000" dirty="0">
              <a:latin typeface="Gill Sans MT" panose="020B0502020104020203" pitchFamily="34" charset="0"/>
            </a:endParaRPr>
          </a:p>
          <a:p>
            <a:pPr eaLnBrk="1" hangingPunct="1">
              <a:spcBef>
                <a:spcPts val="0"/>
              </a:spcBef>
              <a:defRPr/>
            </a:pPr>
            <a:r>
              <a:rPr lang="en-GB" altLang="en-US" sz="2800" b="1" dirty="0">
                <a:latin typeface="Gill Sans MT" panose="020B0502020104020203" pitchFamily="34" charset="0"/>
              </a:rPr>
              <a:t>PE kit</a:t>
            </a:r>
            <a:r>
              <a:rPr lang="en-GB" altLang="en-US" sz="2800" dirty="0">
                <a:latin typeface="Gill Sans MT" panose="020B0502020104020203" pitchFamily="34" charset="0"/>
              </a:rPr>
              <a:t>: </a:t>
            </a:r>
            <a:r>
              <a:rPr lang="en-GB" altLang="en-US" dirty="0">
                <a:latin typeface="Gill Sans MT" panose="020B0502020104020203" pitchFamily="34" charset="0"/>
              </a:rPr>
              <a:t>green shorts, (Black joggers or leggings in winter) white t-shirt and plimsolls. (no laces please) Children attend school wearing their PE kits, </a:t>
            </a:r>
          </a:p>
          <a:p>
            <a:pPr eaLnBrk="1" hangingPunct="1">
              <a:spcBef>
                <a:spcPts val="0"/>
              </a:spcBef>
              <a:defRPr/>
            </a:pPr>
            <a:endParaRPr lang="en-GB" altLang="en-US" sz="2000" dirty="0">
              <a:latin typeface="Gill Sans MT" panose="020B0502020104020203" pitchFamily="34" charset="0"/>
            </a:endParaRPr>
          </a:p>
          <a:p>
            <a:pPr eaLnBrk="1" hangingPunct="1">
              <a:spcBef>
                <a:spcPts val="0"/>
              </a:spcBef>
              <a:defRPr/>
            </a:pPr>
            <a:r>
              <a:rPr lang="en-GB" altLang="en-US" sz="2800" b="1" dirty="0">
                <a:latin typeface="Gill Sans MT" panose="020B0502020104020203" pitchFamily="34" charset="0"/>
              </a:rPr>
              <a:t>Forest School Kit</a:t>
            </a:r>
            <a:r>
              <a:rPr lang="en-GB" altLang="en-US" sz="2000" dirty="0">
                <a:latin typeface="Gill Sans MT" panose="020B0502020104020203" pitchFamily="34" charset="0"/>
              </a:rPr>
              <a:t>: waterproofs, wellies, warm clothes (leggings, joggers. Jumpers, socks)</a:t>
            </a:r>
          </a:p>
          <a:p>
            <a:pPr marL="0" indent="0" eaLnBrk="1" hangingPunct="1">
              <a:spcBef>
                <a:spcPts val="0"/>
              </a:spcBef>
              <a:buFont typeface="Arial" panose="020B0604020202020204" pitchFamily="34" charset="0"/>
              <a:buNone/>
              <a:defRPr/>
            </a:pPr>
            <a:endParaRPr lang="en-GB" altLang="en-US" sz="2000" dirty="0">
              <a:latin typeface="Gill Sans MT" panose="020B0502020104020203" pitchFamily="34" charset="0"/>
            </a:endParaRPr>
          </a:p>
          <a:p>
            <a:pPr eaLnBrk="1" hangingPunct="1">
              <a:spcBef>
                <a:spcPts val="0"/>
              </a:spcBef>
              <a:defRPr/>
            </a:pPr>
            <a:r>
              <a:rPr lang="en-GB" altLang="en-US" sz="2800" b="1" dirty="0">
                <a:latin typeface="Gill Sans MT" panose="020B0502020104020203" pitchFamily="34" charset="0"/>
              </a:rPr>
              <a:t>Coat, sun hat, sun-cream, water bottle: </a:t>
            </a:r>
            <a:r>
              <a:rPr lang="en-GB" altLang="en-US" sz="2000" dirty="0">
                <a:latin typeface="Gill Sans MT" panose="020B0502020104020203" pitchFamily="34" charset="0"/>
              </a:rPr>
              <a:t>waterproof jacket.</a:t>
            </a:r>
          </a:p>
          <a:p>
            <a:pPr marL="0" indent="0" eaLnBrk="1" hangingPunct="1">
              <a:spcBef>
                <a:spcPts val="0"/>
              </a:spcBef>
              <a:buFont typeface="Arial" panose="020B0604020202020204" pitchFamily="34" charset="0"/>
              <a:buNone/>
              <a:defRPr/>
            </a:pPr>
            <a:endParaRPr lang="en-GB" altLang="en-US" sz="2000" dirty="0">
              <a:latin typeface="Gill Sans MT" panose="020B0502020104020203" pitchFamily="34" charset="0"/>
            </a:endParaRPr>
          </a:p>
          <a:p>
            <a:pPr eaLnBrk="1" hangingPunct="1">
              <a:spcBef>
                <a:spcPts val="0"/>
              </a:spcBef>
              <a:defRPr/>
            </a:pPr>
            <a:r>
              <a:rPr lang="en-GB" altLang="en-US" sz="2800" b="1" dirty="0">
                <a:latin typeface="Gill Sans MT" panose="020B0502020104020203" pitchFamily="34" charset="0"/>
              </a:rPr>
              <a:t>Book bag </a:t>
            </a:r>
            <a:r>
              <a:rPr lang="en-GB" altLang="en-US" sz="2000" dirty="0">
                <a:latin typeface="Gill Sans MT" panose="020B0502020104020203" pitchFamily="34" charset="0"/>
              </a:rPr>
              <a:t>with book and reading diary (needs to be in school daily.</a:t>
            </a:r>
          </a:p>
          <a:p>
            <a:pPr marL="0" indent="0" eaLnBrk="1" hangingPunct="1">
              <a:spcBef>
                <a:spcPts val="0"/>
              </a:spcBef>
              <a:buFont typeface="Arial" panose="020B0604020202020204" pitchFamily="34" charset="0"/>
              <a:buNone/>
              <a:defRPr/>
            </a:pPr>
            <a:endParaRPr lang="en-GB" altLang="en-US" sz="2000" dirty="0">
              <a:latin typeface="Gill Sans MT" panose="020B0502020104020203" pitchFamily="34" charset="0"/>
            </a:endParaRPr>
          </a:p>
          <a:p>
            <a:pPr eaLnBrk="1" hangingPunct="1">
              <a:spcBef>
                <a:spcPts val="0"/>
              </a:spcBef>
              <a:defRPr/>
            </a:pPr>
            <a:r>
              <a:rPr lang="en-GB" altLang="en-US" sz="2800" b="1" dirty="0">
                <a:latin typeface="Gill Sans MT" panose="020B0502020104020203" pitchFamily="34" charset="0"/>
              </a:rPr>
              <a:t>Spare clothing as required </a:t>
            </a:r>
          </a:p>
          <a:p>
            <a:pPr marL="0" indent="0" eaLnBrk="1" hangingPunct="1">
              <a:spcBef>
                <a:spcPts val="0"/>
              </a:spcBef>
              <a:buFont typeface="Arial" panose="020B0604020202020204" pitchFamily="34" charset="0"/>
              <a:buNone/>
              <a:defRPr/>
            </a:pPr>
            <a:r>
              <a:rPr lang="en-GB" altLang="en-US" sz="2000" dirty="0">
                <a:latin typeface="Gill Sans MT" panose="020B0502020104020203" pitchFamily="34" charset="0"/>
              </a:rPr>
              <a:t>(if any is borrowed please return it promptly and of course clean).</a:t>
            </a:r>
            <a:r>
              <a:rPr lang="en-GB" altLang="en-US" sz="1800" dirty="0">
                <a:latin typeface="Gill Sans MT" panose="020B0502020104020203" pitchFamily="34" charset="0"/>
              </a:rPr>
              <a:t> </a:t>
            </a:r>
          </a:p>
          <a:p>
            <a:pPr eaLnBrk="1" hangingPunct="1">
              <a:buFont typeface="Wingdings" pitchFamily="2" charset="2"/>
              <a:buNone/>
              <a:defRPr/>
            </a:pPr>
            <a:endParaRPr lang="en-GB" altLang="en-US" dirty="0"/>
          </a:p>
        </p:txBody>
      </p:sp>
      <p:pic>
        <p:nvPicPr>
          <p:cNvPr id="38916" name="Picture 4"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9" descr="C:\Users\steh017.PSG\AppData\Local\Microsoft\Windows\Temporary Internet Files\Content.IE5\H8H96D90\green_shopping_bag_logo_by_incridea-d45x7wr[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430" y="5445224"/>
            <a:ext cx="121285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descr="C:\Users\maltby\Pictures\clip art\Gil and Bert-02.jpg"/>
          <p:cNvPicPr>
            <a:picLocks noChangeAspect="1" noChangeArrowheads="1"/>
          </p:cNvPicPr>
          <p:nvPr/>
        </p:nvPicPr>
        <p:blipFill>
          <a:blip r:embed="rId6">
            <a:extLst>
              <a:ext uri="{28A0092B-C50C-407E-A947-70E740481C1C}">
                <a14:useLocalDpi xmlns:a14="http://schemas.microsoft.com/office/drawing/2010/main" val="0"/>
              </a:ext>
            </a:extLst>
          </a:blip>
          <a:srcRect t="36121" r="54198" b="7912"/>
          <a:stretch>
            <a:fillRect/>
          </a:stretch>
        </p:blipFill>
        <p:spPr bwMode="auto">
          <a:xfrm>
            <a:off x="1291904" y="835024"/>
            <a:ext cx="792163" cy="690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11" descr="C:\Users\steh017.PSG\AppData\Local\Microsoft\Windows\Temporary Internet Files\Content.IE5\8159Q701\converse-mens-converse-shoes-mens-ox-leather-black-emboss-22289[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45" y="2865486"/>
            <a:ext cx="6032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2" descr="C:\Users\steh017.PSG\AppData\Local\Microsoft\Windows\Temporary Internet Files\Content.IE5\8159Q701\hat-clip-art-pc5bK8McB[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5426" y="3817193"/>
            <a:ext cx="647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3" descr="C:\Users\steh017.PSG\AppData\Local\Microsoft\Windows\Temporary Internet Files\Content.IE5\IC4W0QGP\water0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0944" y="3645700"/>
            <a:ext cx="2635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2778">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68313" y="260350"/>
            <a:ext cx="8229600" cy="1143000"/>
          </a:xfrm>
        </p:spPr>
        <p:txBody>
          <a:bodyPr rtlCol="0">
            <a:normAutofit/>
          </a:bodyPr>
          <a:lstStyle/>
          <a:p>
            <a:pPr eaLnBrk="1" fontAlgn="auto" hangingPunct="1">
              <a:spcAft>
                <a:spcPts val="0"/>
              </a:spcAft>
              <a:defRPr/>
            </a:pPr>
            <a:r>
              <a:rPr lang="en-GB" dirty="0">
                <a:effectLst>
                  <a:outerShdw blurRad="38100" dist="38100" dir="2700000" algn="tl">
                    <a:srgbClr val="C0C0C0"/>
                  </a:outerShdw>
                </a:effectLst>
                <a:latin typeface="Gill Sans MT" panose="020B0502020104020203" pitchFamily="34" charset="0"/>
              </a:rPr>
              <a:t>Transition into School</a:t>
            </a:r>
          </a:p>
        </p:txBody>
      </p:sp>
      <p:sp>
        <p:nvSpPr>
          <p:cNvPr id="7171" name="Rectangle 3"/>
          <p:cNvSpPr>
            <a:spLocks noGrp="1" noChangeArrowheads="1"/>
          </p:cNvSpPr>
          <p:nvPr>
            <p:ph idx="1"/>
          </p:nvPr>
        </p:nvSpPr>
        <p:spPr>
          <a:xfrm>
            <a:off x="468313" y="1484313"/>
            <a:ext cx="8229600" cy="4525962"/>
          </a:xfrm>
        </p:spPr>
        <p:txBody>
          <a:bodyPr/>
          <a:lstStyle/>
          <a:p>
            <a:pPr marL="0" indent="0" eaLnBrk="1" hangingPunct="1">
              <a:buClr>
                <a:schemeClr val="tx1"/>
              </a:buClr>
              <a:buFont typeface="Arial" panose="020B0604020202020204" pitchFamily="34" charset="0"/>
              <a:buNone/>
              <a:defRPr/>
            </a:pPr>
            <a:endParaRPr lang="en-GB" sz="2000" i="1" dirty="0">
              <a:latin typeface="Gill Sans MT" panose="020B0502020104020203" pitchFamily="34" charset="0"/>
            </a:endParaRPr>
          </a:p>
          <a:p>
            <a:pPr marL="0" indent="0" eaLnBrk="1" hangingPunct="1">
              <a:buClr>
                <a:schemeClr val="tx1"/>
              </a:buClr>
              <a:buFont typeface="Arial" panose="020B0604020202020204" pitchFamily="34" charset="0"/>
              <a:buNone/>
              <a:defRPr/>
            </a:pPr>
            <a:endParaRPr lang="en-GB" dirty="0">
              <a:latin typeface="Comic Sans MS" pitchFamily="66" charset="0"/>
            </a:endParaRPr>
          </a:p>
          <a:p>
            <a:pPr eaLnBrk="1" hangingPunct="1">
              <a:buClr>
                <a:schemeClr val="tx1"/>
              </a:buClr>
              <a:buFont typeface="Wingdings" pitchFamily="2" charset="2"/>
              <a:buNone/>
              <a:defRPr/>
            </a:pPr>
            <a:endParaRPr lang="en-GB" dirty="0">
              <a:latin typeface="Comic Sans MS" pitchFamily="66" charset="0"/>
            </a:endParaRPr>
          </a:p>
          <a:p>
            <a:pPr eaLnBrk="1" hangingPunct="1">
              <a:buFont typeface="Wingdings" pitchFamily="2" charset="2"/>
              <a:buNone/>
              <a:defRPr/>
            </a:pPr>
            <a:endParaRPr lang="en-GB" dirty="0"/>
          </a:p>
        </p:txBody>
      </p:sp>
      <p:pic>
        <p:nvPicPr>
          <p:cNvPr id="40964" name="Picture 8"/>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7740650" y="273050"/>
            <a:ext cx="863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4" descr="H:\Documents\Designs Aug 2014\St Gilbert Shiel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5388" y="1455763"/>
            <a:ext cx="9036496" cy="584775"/>
          </a:xfrm>
          <a:prstGeom prst="rect">
            <a:avLst/>
          </a:prstGeom>
          <a:noFill/>
        </p:spPr>
        <p:txBody>
          <a:bodyPr wrap="square">
            <a:spAutoFit/>
          </a:bodyPr>
          <a:lstStyle/>
          <a:p>
            <a:r>
              <a:rPr lang="en-GB" sz="1400" dirty="0"/>
              <a:t> </a:t>
            </a:r>
          </a:p>
          <a:p>
            <a:pPr>
              <a:defRPr/>
            </a:pPr>
            <a:endParaRPr lang="en-GB" dirty="0">
              <a:latin typeface="Gill Sans MT" panose="020B0502020104020203" pitchFamily="34" charset="0"/>
            </a:endParaRPr>
          </a:p>
        </p:txBody>
      </p:sp>
      <p:sp>
        <p:nvSpPr>
          <p:cNvPr id="3" name="TextBox 2">
            <a:extLst>
              <a:ext uri="{FF2B5EF4-FFF2-40B4-BE49-F238E27FC236}">
                <a16:creationId xmlns:a16="http://schemas.microsoft.com/office/drawing/2014/main" id="{ADFA98B8-FBFF-7CAB-F848-8F14B6E5CB2C}"/>
              </a:ext>
            </a:extLst>
          </p:cNvPr>
          <p:cNvSpPr txBox="1"/>
          <p:nvPr/>
        </p:nvSpPr>
        <p:spPr>
          <a:xfrm>
            <a:off x="611560" y="1484313"/>
            <a:ext cx="7706940" cy="3785652"/>
          </a:xfrm>
          <a:prstGeom prst="rect">
            <a:avLst/>
          </a:prstGeom>
          <a:noFill/>
        </p:spPr>
        <p:txBody>
          <a:bodyPr wrap="square">
            <a:spAutoFit/>
          </a:bodyPr>
          <a:lstStyle/>
          <a:p>
            <a:r>
              <a:rPr lang="en-GB" sz="4000" b="1" dirty="0">
                <a:effectLst/>
                <a:latin typeface="Twinkl" panose="02000000000000000000" pitchFamily="2" charset="0"/>
                <a:ea typeface="Aptos" panose="020B0004020202020204" pitchFamily="34" charset="0"/>
                <a:cs typeface="Aptos" panose="020B0004020202020204" pitchFamily="34" charset="0"/>
              </a:rPr>
              <a:t>3/10/17</a:t>
            </a:r>
            <a:r>
              <a:rPr lang="en-GB" sz="4000" b="1" baseline="30000" dirty="0">
                <a:effectLst/>
                <a:latin typeface="Twinkl" panose="02000000000000000000" pitchFamily="2" charset="0"/>
                <a:ea typeface="Aptos" panose="020B0004020202020204" pitchFamily="34" charset="0"/>
                <a:cs typeface="Aptos" panose="020B0004020202020204" pitchFamily="34" charset="0"/>
              </a:rPr>
              <a:t>th</a:t>
            </a:r>
            <a:r>
              <a:rPr lang="en-GB" sz="4000" b="1" dirty="0">
                <a:effectLst/>
                <a:latin typeface="Twinkl" panose="02000000000000000000" pitchFamily="2" charset="0"/>
                <a:ea typeface="Aptos" panose="020B0004020202020204" pitchFamily="34" charset="0"/>
                <a:cs typeface="Aptos" panose="020B0004020202020204" pitchFamily="34" charset="0"/>
              </a:rPr>
              <a:t> July </a:t>
            </a:r>
          </a:p>
          <a:p>
            <a:r>
              <a:rPr lang="en-GB" sz="4000" b="1" dirty="0">
                <a:effectLst/>
                <a:latin typeface="Twinkl" panose="02000000000000000000" pitchFamily="2" charset="0"/>
                <a:ea typeface="Aptos" panose="020B0004020202020204" pitchFamily="34" charset="0"/>
                <a:cs typeface="Aptos" panose="020B0004020202020204" pitchFamily="34" charset="0"/>
              </a:rPr>
              <a:t>EYFS transition stay and play sessions. 1:30-2:30</a:t>
            </a:r>
          </a:p>
          <a:p>
            <a:r>
              <a:rPr lang="en-GB" sz="4000" b="1" dirty="0">
                <a:effectLst/>
                <a:latin typeface="Twinkl" panose="02000000000000000000" pitchFamily="2" charset="0"/>
                <a:ea typeface="Aptos" panose="020B0004020202020204" pitchFamily="34" charset="0"/>
                <a:cs typeface="Aptos" panose="020B0004020202020204" pitchFamily="34" charset="0"/>
              </a:rPr>
              <a:t> </a:t>
            </a:r>
          </a:p>
          <a:p>
            <a:r>
              <a:rPr lang="en-GB" sz="4000" b="1" dirty="0">
                <a:effectLst/>
                <a:latin typeface="Twinkl" panose="02000000000000000000" pitchFamily="2" charset="0"/>
                <a:ea typeface="Aptos" panose="020B0004020202020204" pitchFamily="34" charset="0"/>
                <a:cs typeface="Aptos" panose="020B0004020202020204" pitchFamily="34" charset="0"/>
              </a:rPr>
              <a:t>21</a:t>
            </a:r>
            <a:r>
              <a:rPr lang="en-GB" sz="4000" b="1" baseline="30000" dirty="0">
                <a:effectLst/>
                <a:latin typeface="Twinkl" panose="02000000000000000000" pitchFamily="2" charset="0"/>
                <a:ea typeface="Aptos" panose="020B0004020202020204" pitchFamily="34" charset="0"/>
                <a:cs typeface="Aptos" panose="020B0004020202020204" pitchFamily="34" charset="0"/>
              </a:rPr>
              <a:t>st</a:t>
            </a:r>
            <a:r>
              <a:rPr lang="en-GB" sz="4000" b="1" dirty="0">
                <a:effectLst/>
                <a:latin typeface="Twinkl" panose="02000000000000000000" pitchFamily="2" charset="0"/>
                <a:ea typeface="Aptos" panose="020B0004020202020204" pitchFamily="34" charset="0"/>
                <a:cs typeface="Aptos" panose="020B0004020202020204" pitchFamily="34" charset="0"/>
              </a:rPr>
              <a:t> July </a:t>
            </a:r>
          </a:p>
          <a:p>
            <a:r>
              <a:rPr lang="en-GB" sz="4000" b="1" dirty="0">
                <a:effectLst/>
                <a:latin typeface="Twinkl" panose="02000000000000000000" pitchFamily="2" charset="0"/>
                <a:ea typeface="Aptos" panose="020B0004020202020204" pitchFamily="34" charset="0"/>
                <a:cs typeface="Aptos" panose="020B0004020202020204" pitchFamily="34" charset="0"/>
              </a:rPr>
              <a:t>Move up morning 9:30-11:30</a:t>
            </a:r>
          </a:p>
        </p:txBody>
      </p:sp>
    </p:spTree>
  </p:cSld>
  <p:clrMapOvr>
    <a:masterClrMapping/>
  </p:clrMapOvr>
  <p:transition spd="med" advTm="75414">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188772" y="405606"/>
            <a:ext cx="6798734" cy="1303867"/>
          </a:xfrm>
        </p:spPr>
        <p:txBody>
          <a:bodyPr rtlCol="0">
            <a:normAutofit/>
          </a:bodyPr>
          <a:lstStyle/>
          <a:p>
            <a:pPr eaLnBrk="1" fontAlgn="auto" hangingPunct="1">
              <a:spcAft>
                <a:spcPts val="0"/>
              </a:spcAft>
              <a:defRPr/>
            </a:pPr>
            <a:r>
              <a:rPr lang="en-GB" dirty="0">
                <a:effectLst>
                  <a:outerShdw blurRad="38100" dist="38100" dir="2700000" algn="tl">
                    <a:srgbClr val="C0C0C0"/>
                  </a:outerShdw>
                </a:effectLst>
                <a:latin typeface="Gill Sans MT" panose="020B0502020104020203" pitchFamily="34" charset="0"/>
              </a:rPr>
              <a:t>Other Matters…</a:t>
            </a:r>
          </a:p>
        </p:txBody>
      </p:sp>
      <p:sp>
        <p:nvSpPr>
          <p:cNvPr id="22531" name="Rectangle 3"/>
          <p:cNvSpPr>
            <a:spLocks noGrp="1" noChangeArrowheads="1"/>
          </p:cNvSpPr>
          <p:nvPr>
            <p:ph idx="1"/>
          </p:nvPr>
        </p:nvSpPr>
        <p:spPr>
          <a:xfrm>
            <a:off x="468313" y="1484313"/>
            <a:ext cx="8229600" cy="5111750"/>
          </a:xfrm>
        </p:spPr>
        <p:txBody>
          <a:bodyPr>
            <a:normAutofit fontScale="92500" lnSpcReduction="10000"/>
          </a:bodyPr>
          <a:lstStyle/>
          <a:p>
            <a:pPr marL="0" indent="0" eaLnBrk="1" hangingPunct="1">
              <a:lnSpc>
                <a:spcPct val="90000"/>
              </a:lnSpc>
              <a:buFont typeface="Arial" panose="020B0604020202020204" pitchFamily="34" charset="0"/>
              <a:buNone/>
              <a:defRPr/>
            </a:pPr>
            <a:r>
              <a:rPr lang="en-GB" altLang="en-US" sz="2000" b="1" u="sng" dirty="0">
                <a:latin typeface="Gill Sans MT" pitchFamily="34" charset="0"/>
              </a:rPr>
              <a:t>Collection of Children</a:t>
            </a:r>
          </a:p>
          <a:p>
            <a:pPr eaLnBrk="1" hangingPunct="1">
              <a:lnSpc>
                <a:spcPct val="90000"/>
              </a:lnSpc>
              <a:defRPr/>
            </a:pPr>
            <a:r>
              <a:rPr lang="en-GB" altLang="en-US" sz="2000" dirty="0">
                <a:latin typeface="Gill Sans MT" pitchFamily="34" charset="0"/>
              </a:rPr>
              <a:t>Please let us know if someone different is collecting your child. Sometimes things change but we will not be able to release a child to an unknown adult without your consent to do so. Ideally this will be given in writing or in person at the office. If this is done over the phone we will ask for an pre-arrange password to confirm it is with your consent.</a:t>
            </a:r>
          </a:p>
          <a:p>
            <a:pPr marL="0" indent="0" eaLnBrk="1" hangingPunct="1">
              <a:lnSpc>
                <a:spcPct val="90000"/>
              </a:lnSpc>
              <a:buFont typeface="Arial" panose="020B0604020202020204" pitchFamily="34" charset="0"/>
              <a:buNone/>
              <a:defRPr/>
            </a:pPr>
            <a:endParaRPr lang="en-GB" altLang="en-US" sz="1000" dirty="0">
              <a:latin typeface="Gill Sans MT" pitchFamily="34" charset="0"/>
            </a:endParaRPr>
          </a:p>
          <a:p>
            <a:pPr marL="0" indent="0" eaLnBrk="1" hangingPunct="1">
              <a:lnSpc>
                <a:spcPct val="90000"/>
              </a:lnSpc>
              <a:buFont typeface="Arial" panose="020B0604020202020204" pitchFamily="34" charset="0"/>
              <a:buNone/>
              <a:defRPr/>
            </a:pPr>
            <a:r>
              <a:rPr lang="en-GB" altLang="en-US" sz="2000" b="1" u="sng" dirty="0">
                <a:latin typeface="Gill Sans MT" pitchFamily="34" charset="0"/>
              </a:rPr>
              <a:t>  Bus</a:t>
            </a:r>
          </a:p>
          <a:p>
            <a:pPr eaLnBrk="1" hangingPunct="1">
              <a:lnSpc>
                <a:spcPct val="90000"/>
              </a:lnSpc>
              <a:defRPr/>
            </a:pPr>
            <a:r>
              <a:rPr lang="en-GB" altLang="en-US" sz="2000" dirty="0">
                <a:latin typeface="Gill Sans MT" pitchFamily="34" charset="0"/>
              </a:rPr>
              <a:t>Children on the bus will be issued with a letter which parents will need to sign and agree the days their children are on the bus, changes to this must also be provided in writing.</a:t>
            </a:r>
          </a:p>
          <a:p>
            <a:pPr marL="0" indent="0" eaLnBrk="1" hangingPunct="1">
              <a:lnSpc>
                <a:spcPct val="90000"/>
              </a:lnSpc>
              <a:buFont typeface="Arial" panose="020B0604020202020204" pitchFamily="34" charset="0"/>
              <a:buNone/>
              <a:defRPr/>
            </a:pPr>
            <a:endParaRPr lang="en-GB" altLang="en-US" sz="1000" dirty="0">
              <a:latin typeface="Gill Sans MT" pitchFamily="34" charset="0"/>
            </a:endParaRPr>
          </a:p>
          <a:p>
            <a:pPr marL="0" indent="0" eaLnBrk="1" hangingPunct="1">
              <a:lnSpc>
                <a:spcPct val="90000"/>
              </a:lnSpc>
              <a:buFont typeface="Arial" panose="020B0604020202020204" pitchFamily="34" charset="0"/>
              <a:buNone/>
              <a:defRPr/>
            </a:pPr>
            <a:r>
              <a:rPr lang="en-GB" altLang="en-US" sz="2000" b="1" u="sng" dirty="0">
                <a:latin typeface="Gill Sans MT" pitchFamily="34" charset="0"/>
              </a:rPr>
              <a:t>Contact details</a:t>
            </a:r>
          </a:p>
          <a:p>
            <a:pPr eaLnBrk="1" hangingPunct="1">
              <a:lnSpc>
                <a:spcPct val="90000"/>
              </a:lnSpc>
              <a:defRPr/>
            </a:pPr>
            <a:r>
              <a:rPr lang="en-GB" altLang="en-US" sz="2000" dirty="0">
                <a:latin typeface="Gill Sans MT" pitchFamily="34" charset="0"/>
              </a:rPr>
              <a:t>It is vital you update the school with any new contact details as a matter of urgency, we have your most ‘precious belongings’ in our care and we may need to contact you to simply ask a question or seek you thoughts on a matter or on the rare occasion for something more serious.</a:t>
            </a:r>
          </a:p>
          <a:p>
            <a:pPr eaLnBrk="1" hangingPunct="1">
              <a:lnSpc>
                <a:spcPct val="90000"/>
              </a:lnSpc>
              <a:buFont typeface="Arial" panose="020B0604020202020204" pitchFamily="34" charset="0"/>
              <a:buNone/>
              <a:defRPr/>
            </a:pPr>
            <a:r>
              <a:rPr lang="en-GB" altLang="en-US" sz="2200" dirty="0">
                <a:latin typeface="Gill Sans MT" pitchFamily="34" charset="0"/>
              </a:rPr>
              <a:t>    </a:t>
            </a:r>
            <a:endParaRPr lang="en-GB" altLang="en-US" sz="2300" dirty="0">
              <a:latin typeface="Comic Sans MS" pitchFamily="66" charset="0"/>
            </a:endParaRPr>
          </a:p>
        </p:txBody>
      </p:sp>
      <p:pic>
        <p:nvPicPr>
          <p:cNvPr id="43012" name="Picture 8"/>
          <p:cNvPicPr>
            <a:picLocks noChangeAspect="1" noChangeArrowheads="1"/>
          </p:cNvPicPr>
          <p:nvPr/>
        </p:nvPicPr>
        <p:blipFill>
          <a:blip r:embed="rId5">
            <a:extLst>
              <a:ext uri="{28A0092B-C50C-407E-A947-70E740481C1C}">
                <a14:useLocalDpi xmlns:a14="http://schemas.microsoft.com/office/drawing/2010/main" val="0"/>
              </a:ext>
            </a:extLst>
          </a:blip>
          <a:srcRect t="15561" b="13715"/>
          <a:stretch>
            <a:fillRect/>
          </a:stretch>
        </p:blipFill>
        <p:spPr bwMode="auto">
          <a:xfrm>
            <a:off x="7739063"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4" descr="H:\Documents\Designs Aug 2014\St Gilbert Shield-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C:\Users\steh017.PSG\AppData\Local\Microsoft\Windows\Temporary Internet Files\Content.IE5\0ZWQV8K0\cartoon_bus[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3069" y="2990982"/>
            <a:ext cx="121443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C:\Users\steh017.PSG\AppData\Local\Microsoft\Windows\Temporary Internet Files\Content.IE5\0ZWQV8K0\school-kids-schoolhouse[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563563"/>
            <a:ext cx="8366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descr="C:\Users\steh017.PSG\AppData\Local\Microsoft\Windows\Temporary Internet Files\Content.IE5\S101RC1Z\telephone[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4418011"/>
            <a:ext cx="5191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0" descr="C:\Program Files (x86)\Microsoft Office\MEDIA\CAGCAT10\j0292982.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5918" y="4282281"/>
            <a:ext cx="79216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spd="med" advTm="206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DA6F1-9232-C8ED-76EE-3E17B75E67B6}"/>
            </a:ext>
          </a:extLst>
        </p:cNvPr>
        <p:cNvGrpSpPr/>
        <p:nvPr/>
      </p:nvGrpSpPr>
      <p:grpSpPr>
        <a:xfrm>
          <a:off x="0" y="0"/>
          <a:ext cx="0" cy="0"/>
          <a:chOff x="0" y="0"/>
          <a:chExt cx="0" cy="0"/>
        </a:xfrm>
      </p:grpSpPr>
      <p:sp>
        <p:nvSpPr>
          <p:cNvPr id="115714" name="Rectangle 2">
            <a:extLst>
              <a:ext uri="{FF2B5EF4-FFF2-40B4-BE49-F238E27FC236}">
                <a16:creationId xmlns:a16="http://schemas.microsoft.com/office/drawing/2014/main" id="{FC0C255A-EEC6-1230-1FC8-BC15ED6993CC}"/>
              </a:ext>
            </a:extLst>
          </p:cNvPr>
          <p:cNvSpPr>
            <a:spLocks noGrp="1" noChangeArrowheads="1"/>
          </p:cNvSpPr>
          <p:nvPr>
            <p:ph type="title"/>
          </p:nvPr>
        </p:nvSpPr>
        <p:spPr>
          <a:xfrm>
            <a:off x="457200" y="-26988"/>
            <a:ext cx="8229600" cy="1143001"/>
          </a:xfrm>
        </p:spPr>
        <p:txBody>
          <a:bodyPr rtlCol="0">
            <a:normAutofit fontScale="90000"/>
          </a:bodyPr>
          <a:lstStyle/>
          <a:p>
            <a:pPr eaLnBrk="1" fontAlgn="auto" hangingPunct="1">
              <a:spcAft>
                <a:spcPts val="0"/>
              </a:spcAft>
              <a:defRPr/>
            </a:pPr>
            <a:br>
              <a:rPr lang="en-GB" dirty="0">
                <a:effectLst>
                  <a:outerShdw blurRad="38100" dist="38100" dir="2700000" algn="tl">
                    <a:srgbClr val="C0C0C0"/>
                  </a:outerShdw>
                </a:effectLst>
                <a:latin typeface="Gill Sans MT" panose="020B0502020104020203" pitchFamily="34" charset="0"/>
              </a:rPr>
            </a:br>
            <a:r>
              <a:rPr lang="en-GB" dirty="0">
                <a:effectLst>
                  <a:outerShdw blurRad="38100" dist="38100" dir="2700000" algn="tl">
                    <a:srgbClr val="C0C0C0"/>
                  </a:outerShdw>
                </a:effectLst>
                <a:latin typeface="Gill Sans MT" panose="020B0502020104020203" pitchFamily="34" charset="0"/>
              </a:rPr>
              <a:t>Other Matters…</a:t>
            </a:r>
          </a:p>
        </p:txBody>
      </p:sp>
      <p:sp>
        <p:nvSpPr>
          <p:cNvPr id="22531" name="Rectangle 3">
            <a:extLst>
              <a:ext uri="{FF2B5EF4-FFF2-40B4-BE49-F238E27FC236}">
                <a16:creationId xmlns:a16="http://schemas.microsoft.com/office/drawing/2014/main" id="{7B26C014-E9D9-ED33-0418-B3824B79F805}"/>
              </a:ext>
            </a:extLst>
          </p:cNvPr>
          <p:cNvSpPr>
            <a:spLocks noGrp="1" noChangeArrowheads="1"/>
          </p:cNvSpPr>
          <p:nvPr>
            <p:ph idx="1"/>
          </p:nvPr>
        </p:nvSpPr>
        <p:spPr>
          <a:xfrm>
            <a:off x="541927" y="1682751"/>
            <a:ext cx="8060146" cy="4790975"/>
          </a:xfrm>
        </p:spPr>
        <p:txBody>
          <a:bodyPr>
            <a:normAutofit fontScale="25000" lnSpcReduction="20000"/>
          </a:bodyPr>
          <a:lstStyle/>
          <a:p>
            <a:pPr marL="0" indent="0" eaLnBrk="1" hangingPunct="1">
              <a:lnSpc>
                <a:spcPct val="90000"/>
              </a:lnSpc>
              <a:buFont typeface="Arial" panose="020B0604020202020204" pitchFamily="34" charset="0"/>
              <a:buNone/>
              <a:defRPr/>
            </a:pPr>
            <a:r>
              <a:rPr lang="en-GB" altLang="en-US" sz="5600" b="1" dirty="0">
                <a:latin typeface="Twinkl" panose="02000000000000000000" pitchFamily="2" charset="0"/>
              </a:rPr>
              <a:t>When a child can miss school</a:t>
            </a:r>
          </a:p>
          <a:p>
            <a:pPr marL="0" indent="0" eaLnBrk="1" hangingPunct="1">
              <a:lnSpc>
                <a:spcPct val="90000"/>
              </a:lnSpc>
              <a:buFont typeface="Arial" panose="020B0604020202020204" pitchFamily="34" charset="0"/>
              <a:buNone/>
              <a:defRPr/>
            </a:pPr>
            <a:r>
              <a:rPr lang="en-GB" altLang="en-US" sz="5600" b="1" dirty="0">
                <a:latin typeface="Twinkl" panose="02000000000000000000" pitchFamily="2" charset="0"/>
              </a:rPr>
              <a:t>Children of school age must attend regularly and on time during term time.</a:t>
            </a:r>
          </a:p>
          <a:p>
            <a:pPr marL="0" indent="0" eaLnBrk="1" hangingPunct="1">
              <a:lnSpc>
                <a:spcPct val="90000"/>
              </a:lnSpc>
              <a:buFont typeface="Arial" panose="020B0604020202020204" pitchFamily="34" charset="0"/>
              <a:buNone/>
              <a:defRPr/>
            </a:pPr>
            <a:endParaRPr lang="en-GB" altLang="en-US" sz="5600" b="1" dirty="0">
              <a:latin typeface="Twinkl" panose="02000000000000000000" pitchFamily="2" charset="0"/>
            </a:endParaRPr>
          </a:p>
          <a:p>
            <a:pPr marL="0" indent="0" algn="ctr" eaLnBrk="1" hangingPunct="1">
              <a:lnSpc>
                <a:spcPct val="90000"/>
              </a:lnSpc>
              <a:buFont typeface="Arial" panose="020B0604020202020204" pitchFamily="34" charset="0"/>
              <a:buNone/>
              <a:defRPr/>
            </a:pPr>
            <a:endParaRPr lang="en-GB" altLang="en-US" sz="5600" b="1" u="sng" dirty="0">
              <a:latin typeface="Twinkl" panose="02000000000000000000" pitchFamily="2" charset="0"/>
            </a:endParaRPr>
          </a:p>
          <a:p>
            <a:pPr marL="0" indent="0" algn="ctr" eaLnBrk="1" hangingPunct="1">
              <a:lnSpc>
                <a:spcPct val="90000"/>
              </a:lnSpc>
              <a:buFont typeface="Arial" panose="020B0604020202020204" pitchFamily="34" charset="0"/>
              <a:buNone/>
              <a:defRPr/>
            </a:pPr>
            <a:r>
              <a:rPr lang="en-GB" altLang="en-US" sz="5600" b="1" u="sng" dirty="0">
                <a:latin typeface="Twinkl" panose="02000000000000000000" pitchFamily="2" charset="0"/>
              </a:rPr>
              <a:t> </a:t>
            </a:r>
            <a:r>
              <a:rPr lang="en-GB" altLang="en-US" sz="5600" b="1" dirty="0">
                <a:latin typeface="Twinkl" panose="02000000000000000000" pitchFamily="2" charset="0"/>
              </a:rPr>
              <a:t>Your child can only miss school if:</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they are too ill</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the school has authorised the absence</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You must get permission from the headteacher if you are planning to take your child out of school during term time.</a:t>
            </a:r>
          </a:p>
          <a:p>
            <a:pPr marL="0" indent="0" algn="ctr" eaLnBrk="1" hangingPunct="1">
              <a:lnSpc>
                <a:spcPct val="90000"/>
              </a:lnSpc>
              <a:buFont typeface="Arial" panose="020B0604020202020204" pitchFamily="34" charset="0"/>
              <a:buNone/>
              <a:defRPr/>
            </a:pPr>
            <a:endParaRPr lang="en-GB" altLang="en-US" sz="5600" b="1" dirty="0">
              <a:latin typeface="Twinkl" panose="02000000000000000000" pitchFamily="2" charset="0"/>
            </a:endParaRP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      Your child may be allowed to miss school for</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doctor, hospital or dental appointments</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      a death in the family or funeral</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      religious observation</a:t>
            </a: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      Headteachers can only permit leave for a holiday in term time where there are exceptional           circumstances.</a:t>
            </a:r>
          </a:p>
          <a:p>
            <a:pPr marL="0" indent="0" algn="ctr" eaLnBrk="1" hangingPunct="1">
              <a:lnSpc>
                <a:spcPct val="90000"/>
              </a:lnSpc>
              <a:buFont typeface="Arial" panose="020B0604020202020204" pitchFamily="34" charset="0"/>
              <a:buNone/>
              <a:defRPr/>
            </a:pPr>
            <a:endParaRPr lang="en-GB" altLang="en-US" sz="5600" b="1" dirty="0">
              <a:latin typeface="Twinkl" panose="02000000000000000000" pitchFamily="2" charset="0"/>
            </a:endParaRPr>
          </a:p>
          <a:p>
            <a:pPr marL="0" indent="0" algn="ctr" eaLnBrk="1" hangingPunct="1">
              <a:lnSpc>
                <a:spcPct val="90000"/>
              </a:lnSpc>
              <a:buFont typeface="Arial" panose="020B0604020202020204" pitchFamily="34" charset="0"/>
              <a:buNone/>
              <a:defRPr/>
            </a:pPr>
            <a:r>
              <a:rPr lang="en-GB" altLang="en-US" sz="5600" b="1" dirty="0">
                <a:latin typeface="Twinkl" panose="02000000000000000000" pitchFamily="2" charset="0"/>
              </a:rPr>
              <a:t>If you do not get permission and you take your child out of school, you may get a fine</a:t>
            </a:r>
          </a:p>
          <a:p>
            <a:pPr marL="0" indent="0" eaLnBrk="1" hangingPunct="1">
              <a:lnSpc>
                <a:spcPct val="90000"/>
              </a:lnSpc>
              <a:buFont typeface="Arial" panose="020B0604020202020204" pitchFamily="34" charset="0"/>
              <a:buNone/>
              <a:defRPr/>
            </a:pPr>
            <a:r>
              <a:rPr lang="en-GB" altLang="en-US" sz="2000" b="1" u="sng" dirty="0">
                <a:latin typeface="Twinkl" panose="02000000000000000000" pitchFamily="2" charset="0"/>
              </a:rPr>
              <a:t>         </a:t>
            </a:r>
            <a:endParaRPr lang="en-GB" altLang="en-US" sz="1900" dirty="0">
              <a:latin typeface="Gill Sans MT" pitchFamily="34" charset="0"/>
            </a:endParaRPr>
          </a:p>
          <a:p>
            <a:pPr eaLnBrk="1" hangingPunct="1">
              <a:lnSpc>
                <a:spcPct val="90000"/>
              </a:lnSpc>
              <a:defRPr/>
            </a:pPr>
            <a:endParaRPr lang="en-GB" altLang="en-US" sz="2000" dirty="0">
              <a:latin typeface="Gill Sans MT" pitchFamily="34" charset="0"/>
            </a:endParaRPr>
          </a:p>
          <a:p>
            <a:pPr eaLnBrk="1" hangingPunct="1">
              <a:lnSpc>
                <a:spcPct val="90000"/>
              </a:lnSpc>
              <a:buFont typeface="Arial" panose="020B0604020202020204" pitchFamily="34" charset="0"/>
              <a:buNone/>
              <a:defRPr/>
            </a:pPr>
            <a:r>
              <a:rPr lang="en-GB" altLang="en-US" sz="2200" dirty="0">
                <a:latin typeface="Gill Sans MT" pitchFamily="34" charset="0"/>
              </a:rPr>
              <a:t>    </a:t>
            </a:r>
            <a:endParaRPr lang="en-GB" altLang="en-US" sz="2300" dirty="0">
              <a:latin typeface="Comic Sans MS" pitchFamily="66" charset="0"/>
            </a:endParaRPr>
          </a:p>
        </p:txBody>
      </p:sp>
      <p:pic>
        <p:nvPicPr>
          <p:cNvPr id="45061" name="Picture 8">
            <a:extLst>
              <a:ext uri="{FF2B5EF4-FFF2-40B4-BE49-F238E27FC236}">
                <a16:creationId xmlns:a16="http://schemas.microsoft.com/office/drawing/2014/main" id="{BD3CD8EE-D836-1614-CF3E-1CC696A99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7739063"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Documents\Designs Aug 2014\St Gilbert Shield-01.png">
            <a:extLst>
              <a:ext uri="{FF2B5EF4-FFF2-40B4-BE49-F238E27FC236}">
                <a16:creationId xmlns:a16="http://schemas.microsoft.com/office/drawing/2014/main" id="{2F1ECFA2-50D9-DF8A-F06B-6B9A2CA3B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7" descr="C:\Users\steh017.PSG\AppData\Local\Microsoft\Windows\Temporary Internet Files\Content.IE5\BX3Y51EY\seaside-frieze[1].jpg">
            <a:extLst>
              <a:ext uri="{FF2B5EF4-FFF2-40B4-BE49-F238E27FC236}">
                <a16:creationId xmlns:a16="http://schemas.microsoft.com/office/drawing/2014/main" id="{C3B34064-68E0-9C14-2536-B6CB8C4FE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725762"/>
            <a:ext cx="935037"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6" descr="C:\Users\steh017.PSG\AppData\Local\Microsoft\Windows\Temporary Internet Files\Content.IE5\943UXJUO\beach-1299613_960_720[1].png">
            <a:extLst>
              <a:ext uri="{FF2B5EF4-FFF2-40B4-BE49-F238E27FC236}">
                <a16:creationId xmlns:a16="http://schemas.microsoft.com/office/drawing/2014/main" id="{8CE09762-6DEE-C48C-4FF5-3D0E81F29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663" y="539750"/>
            <a:ext cx="6492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82934"/>
      </p:ext>
    </p:extLst>
  </p:cSld>
  <p:clrMapOvr>
    <a:masterClrMapping/>
  </p:clrMapOvr>
  <p:transition spd="med" advTm="20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steh017.PSG\AppData\Local\Microsoft\Windows\Temporary Internet Files\Content.IE5\8159Q701\1191356765bdDA0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4868863"/>
            <a:ext cx="18923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2"/>
          <p:cNvSpPr>
            <a:spLocks noGrp="1" noChangeArrowheads="1"/>
          </p:cNvSpPr>
          <p:nvPr>
            <p:ph type="title"/>
          </p:nvPr>
        </p:nvSpPr>
        <p:spPr>
          <a:xfrm>
            <a:off x="1183746" y="561753"/>
            <a:ext cx="6798734" cy="1303867"/>
          </a:xfrm>
        </p:spPr>
        <p:txBody>
          <a:bodyPr rtlCol="0">
            <a:normAutofit/>
          </a:bodyPr>
          <a:lstStyle/>
          <a:p>
            <a:pPr eaLnBrk="1" fontAlgn="auto" hangingPunct="1">
              <a:spcAft>
                <a:spcPts val="0"/>
              </a:spcAft>
              <a:defRPr/>
            </a:pPr>
            <a:r>
              <a:rPr lang="en-GB" dirty="0">
                <a:effectLst>
                  <a:outerShdw blurRad="38100" dist="38100" dir="2700000" algn="tl">
                    <a:srgbClr val="C0C0C0"/>
                  </a:outerShdw>
                </a:effectLst>
                <a:latin typeface="Gill Sans MT" panose="020B0502020104020203" pitchFamily="34" charset="0"/>
              </a:rPr>
              <a:t>Other Matters…</a:t>
            </a:r>
          </a:p>
        </p:txBody>
      </p:sp>
      <p:sp>
        <p:nvSpPr>
          <p:cNvPr id="47108" name="Rectangle 3"/>
          <p:cNvSpPr>
            <a:spLocks noGrp="1" noChangeArrowheads="1"/>
          </p:cNvSpPr>
          <p:nvPr>
            <p:ph idx="1"/>
          </p:nvPr>
        </p:nvSpPr>
        <p:spPr>
          <a:xfrm>
            <a:off x="468313" y="1484313"/>
            <a:ext cx="8229600" cy="5111750"/>
          </a:xfrm>
        </p:spPr>
        <p:txBody>
          <a:bodyPr/>
          <a:lstStyle/>
          <a:p>
            <a:pPr eaLnBrk="1" hangingPunct="1">
              <a:lnSpc>
                <a:spcPct val="90000"/>
              </a:lnSpc>
              <a:buFont typeface="Arial" panose="020B0604020202020204" pitchFamily="34" charset="0"/>
              <a:buNone/>
            </a:pPr>
            <a:r>
              <a:rPr lang="en-GB" altLang="en-US" sz="2000" b="1" u="sng" dirty="0">
                <a:latin typeface="Gill Sans MT" panose="020B0502020104020203" pitchFamily="34" charset="0"/>
              </a:rPr>
              <a:t>Medical</a:t>
            </a:r>
            <a:r>
              <a:rPr lang="en-GB" altLang="en-US" sz="2000" dirty="0">
                <a:latin typeface="Gill Sans MT" panose="020B0502020104020203" pitchFamily="34" charset="0"/>
              </a:rPr>
              <a:t> </a:t>
            </a:r>
          </a:p>
          <a:p>
            <a:pPr eaLnBrk="1" hangingPunct="1">
              <a:lnSpc>
                <a:spcPct val="90000"/>
              </a:lnSpc>
            </a:pPr>
            <a:r>
              <a:rPr lang="en-GB" altLang="en-US" sz="2000" dirty="0">
                <a:latin typeface="Gill Sans MT" panose="020B0502020104020203" pitchFamily="34" charset="0"/>
              </a:rPr>
              <a:t>Any sickness, diarrhoea, must be followed by at least 48 hours absence.</a:t>
            </a:r>
          </a:p>
          <a:p>
            <a:pPr eaLnBrk="1" hangingPunct="1">
              <a:lnSpc>
                <a:spcPct val="90000"/>
              </a:lnSpc>
            </a:pPr>
            <a:r>
              <a:rPr lang="en-GB" altLang="en-US" sz="2000" dirty="0">
                <a:latin typeface="Gill Sans MT" panose="020B0502020104020203" pitchFamily="34" charset="0"/>
              </a:rPr>
              <a:t>Head lice are common! Please check regularly and treat as recommended.</a:t>
            </a:r>
          </a:p>
          <a:p>
            <a:pPr eaLnBrk="1" hangingPunct="1">
              <a:lnSpc>
                <a:spcPct val="90000"/>
              </a:lnSpc>
            </a:pPr>
            <a:r>
              <a:rPr lang="en-GB" altLang="en-US" sz="2000" dirty="0">
                <a:latin typeface="Gill Sans MT" panose="020B0502020104020203" pitchFamily="34" charset="0"/>
              </a:rPr>
              <a:t>Any prescribed of medication (by the GP, with the child's name, DOB, dosage, expiry date and length of the course) can only be administered by  if it is required 4 times a day, and with prior arrangement (there is paperwork to fill in!) at the school office.</a:t>
            </a:r>
          </a:p>
          <a:p>
            <a:pPr eaLnBrk="1" hangingPunct="1">
              <a:lnSpc>
                <a:spcPct val="90000"/>
              </a:lnSpc>
            </a:pPr>
            <a:r>
              <a:rPr lang="en-GB" altLang="en-US" sz="2000" dirty="0">
                <a:latin typeface="Gill Sans MT" panose="020B0502020104020203" pitchFamily="34" charset="0"/>
              </a:rPr>
              <a:t>If your child has an accident at school, you will be notified via email.</a:t>
            </a:r>
          </a:p>
          <a:p>
            <a:pPr eaLnBrk="1" hangingPunct="1">
              <a:lnSpc>
                <a:spcPct val="90000"/>
              </a:lnSpc>
            </a:pPr>
            <a:r>
              <a:rPr lang="en-GB" altLang="en-US" sz="2000" dirty="0">
                <a:latin typeface="Gill Sans MT" panose="020B0502020104020203" pitchFamily="34" charset="0"/>
              </a:rPr>
              <a:t>A ‘more significant’ incident will be reported to you via the telephone .</a:t>
            </a:r>
          </a:p>
          <a:p>
            <a:pPr eaLnBrk="1" hangingPunct="1">
              <a:lnSpc>
                <a:spcPct val="90000"/>
              </a:lnSpc>
            </a:pPr>
            <a:r>
              <a:rPr lang="en-GB" altLang="en-US" sz="2000" dirty="0">
                <a:latin typeface="Gill Sans MT" panose="020B0502020104020203" pitchFamily="34" charset="0"/>
              </a:rPr>
              <a:t>Let us know of any allergies including plasters!</a:t>
            </a:r>
          </a:p>
        </p:txBody>
      </p:sp>
      <p:pic>
        <p:nvPicPr>
          <p:cNvPr id="47109" name="Picture 8"/>
          <p:cNvPicPr>
            <a:picLocks noChangeAspect="1" noChangeArrowheads="1"/>
          </p:cNvPicPr>
          <p:nvPr/>
        </p:nvPicPr>
        <p:blipFill>
          <a:blip r:embed="rId4">
            <a:extLst>
              <a:ext uri="{28A0092B-C50C-407E-A947-70E740481C1C}">
                <a14:useLocalDpi xmlns:a14="http://schemas.microsoft.com/office/drawing/2010/main" val="0"/>
              </a:ext>
            </a:extLst>
          </a:blip>
          <a:srcRect t="15561" b="13715"/>
          <a:stretch>
            <a:fillRect/>
          </a:stretch>
        </p:blipFill>
        <p:spPr bwMode="auto">
          <a:xfrm>
            <a:off x="7739063"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4" descr="H:\Documents\Designs Aug 2014\St Gilbert Shield-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 descr="C:\Users\steh017.PSG\AppData\Local\Microsoft\Windows\Temporary Internet Files\Content.IE5\943UXJUO\First-Aid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808038"/>
            <a:ext cx="7604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4" descr="C:\Users\steh017.PSG\AppData\Local\Microsoft\Windows\Temporary Internet Files\Content.IE5\09OUC6ET\pitr-Patch-icon[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5084763"/>
            <a:ext cx="130016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5" descr="C:\Users\steh017.PSG\AppData\Local\Microsoft\Windows\Temporary Internet Files\Content.IE5\09OUC6ET\pitr-Patch-icon[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9562">
            <a:off x="5362575" y="5375275"/>
            <a:ext cx="719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2" descr="C:\Users\steh017.PSG\AppData\Local\Microsoft\Windows\Temporary Internet Files\Content.IE5\BC4Z5YYB\Singing-cartoon-1024x102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49" y="5072856"/>
            <a:ext cx="909637"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C:\Users\steh017.PSG\AppData\Local\Microsoft\Windows\Temporary Internet Files\Content.IE5\0ZWQV8K0\1_no_dis_1437955649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938" y="1033463"/>
            <a:ext cx="2192337"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itle 1"/>
          <p:cNvSpPr>
            <a:spLocks noGrp="1"/>
          </p:cNvSpPr>
          <p:nvPr>
            <p:ph type="title"/>
          </p:nvPr>
        </p:nvSpPr>
        <p:spPr>
          <a:xfrm>
            <a:off x="1129130" y="343167"/>
            <a:ext cx="6798734" cy="1303867"/>
          </a:xfrm>
        </p:spPr>
        <p:txBody>
          <a:bodyPr/>
          <a:lstStyle/>
          <a:p>
            <a:r>
              <a:rPr lang="en-GB" altLang="en-US" u="sng" dirty="0">
                <a:solidFill>
                  <a:srgbClr val="00B050"/>
                </a:solidFill>
                <a:latin typeface="Gill Sans MT" panose="020B0502020104020203" pitchFamily="34" charset="0"/>
              </a:rPr>
              <a:t>So what can you do?</a:t>
            </a:r>
          </a:p>
        </p:txBody>
      </p:sp>
      <p:sp>
        <p:nvSpPr>
          <p:cNvPr id="51205" name="Content Placeholder 2"/>
          <p:cNvSpPr>
            <a:spLocks noGrp="1"/>
          </p:cNvSpPr>
          <p:nvPr>
            <p:ph idx="1"/>
          </p:nvPr>
        </p:nvSpPr>
        <p:spPr>
          <a:xfrm>
            <a:off x="457200" y="1755830"/>
            <a:ext cx="8229600" cy="3844925"/>
          </a:xfrm>
        </p:spPr>
        <p:txBody>
          <a:bodyPr/>
          <a:lstStyle/>
          <a:p>
            <a:r>
              <a:rPr lang="en-GB" altLang="en-US" sz="2400" dirty="0">
                <a:latin typeface="Gill Sans MT" panose="020B0502020104020203" pitchFamily="34" charset="0"/>
              </a:rPr>
              <a:t>Recognise name.</a:t>
            </a:r>
          </a:p>
          <a:p>
            <a:r>
              <a:rPr lang="en-GB" altLang="en-US" sz="2400" dirty="0">
                <a:latin typeface="Gill Sans MT" panose="020B0502020104020203" pitchFamily="34" charset="0"/>
              </a:rPr>
              <a:t>Self care (toileting, hand washing).</a:t>
            </a:r>
          </a:p>
          <a:p>
            <a:r>
              <a:rPr lang="en-GB" altLang="en-US" sz="2400" dirty="0">
                <a:latin typeface="Gill Sans MT" panose="020B0502020104020203" pitchFamily="34" charset="0"/>
              </a:rPr>
              <a:t>Dressing and undressing independently.</a:t>
            </a:r>
          </a:p>
          <a:p>
            <a:r>
              <a:rPr lang="en-GB" altLang="en-US" sz="2400" dirty="0">
                <a:latin typeface="Gill Sans MT" panose="020B0502020104020203" pitchFamily="34" charset="0"/>
              </a:rPr>
              <a:t>Lunchtime independence (opening lunch packets, knife and fork).</a:t>
            </a:r>
          </a:p>
          <a:p>
            <a:r>
              <a:rPr lang="en-GB" altLang="en-US" sz="2400" dirty="0">
                <a:latin typeface="Gill Sans MT" panose="020B0502020104020203" pitchFamily="34" charset="0"/>
              </a:rPr>
              <a:t>Informal learning – number songs, words in the environment, sharing stories.</a:t>
            </a:r>
            <a:endParaRPr lang="en-GB" altLang="en-US" dirty="0">
              <a:latin typeface="Gill Sans MT" panose="020B0502020104020203" pitchFamily="34" charset="0"/>
            </a:endParaRPr>
          </a:p>
          <a:p>
            <a:endParaRPr lang="en-GB" altLang="en-US" dirty="0">
              <a:latin typeface="Comic Sans MS" panose="030F0702030302020204" pitchFamily="66" charset="0"/>
            </a:endParaRPr>
          </a:p>
          <a:p>
            <a:endParaRPr lang="en-GB" altLang="en-US" dirty="0"/>
          </a:p>
        </p:txBody>
      </p:sp>
      <p:pic>
        <p:nvPicPr>
          <p:cNvPr id="51206" name="Picture 3" descr="H:\Documents\Designs Aug 2014\St Gilbert Shield-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7" descr="C:\Users\steh017.PSG\AppData\Local\Microsoft\Windows\Temporary Internet Files\Content.IE5\8159Q701\handwashing-squidoo[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0593" y="1775611"/>
            <a:ext cx="12239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8" descr="C:\Users\steh017.PSG\AppData\Local\Microsoft\Windows\Temporary Internet Files\Content.IE5\IC4W0QGP\Spear_38512[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08499" y="4601369"/>
            <a:ext cx="17081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9" descr="C:\Users\steh017.PSG\AppData\Local\Microsoft\Windows\Temporary Internet Files\Content.IE5\5A0LE5WC\header_Lunchbox_d1ff_header[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48203" y="4936472"/>
            <a:ext cx="21605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0" descr="C:\Users\steh017.PSG\AppData\Local\Microsoft\Windows\Temporary Internet Files\Content.IE5\5A0LE5WC\spaghetti[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2331" y="5062592"/>
            <a:ext cx="1371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1" descr="C:\Users\steh017.PSG\AppData\Local\Microsoft\Windows\Temporary Internet Files\Content.IE5\BX3Y51EY\starsong_cutie_mark_re_design_by_sweet_pandora-d52kojh[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7238" y="2997200"/>
            <a:ext cx="49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1" descr="C:\Users\steh017.PSG\AppData\Local\Microsoft\Windows\Temporary Internet Files\Content.IE5\BX3Y51EY\starsong_cutie_mark_re_design_by_sweet_pandora-d52kojh[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9600" y="188913"/>
            <a:ext cx="8286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1" descr="C:\Users\steh017.PSG\AppData\Local\Microsoft\Windows\Temporary Internet Files\Content.IE5\BX3Y51EY\starsong_cutie_mark_re_design_by_sweet_pandora-d52kojh[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76375" y="73660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318500" y="6032500"/>
            <a:ext cx="609600" cy="609600"/>
          </a:xfrm>
          <a:prstGeom prst="rect">
            <a:avLst/>
          </a:prstGeom>
        </p:spPr>
      </p:pic>
    </p:spTree>
  </p:cSld>
  <p:clrMapOvr>
    <a:masterClrMapping/>
  </p:clrMapOvr>
  <p:transition spd="med" advTm="316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effectLst>
                  <a:outerShdw blurRad="38100" dist="38100" dir="2700000" algn="tl">
                    <a:srgbClr val="C0C0C0"/>
                  </a:outerShdw>
                </a:effectLst>
                <a:latin typeface="Gill Sans MT" panose="020B0502020104020203" pitchFamily="34" charset="0"/>
              </a:rPr>
              <a:t>Thank You</a:t>
            </a:r>
            <a:endParaRPr lang="en-GB" dirty="0">
              <a:latin typeface="Gill Sans MT" panose="020B0502020104020203" pitchFamily="34" charset="0"/>
            </a:endParaRPr>
          </a:p>
        </p:txBody>
      </p:sp>
      <p:sp>
        <p:nvSpPr>
          <p:cNvPr id="53251" name="Content Placeholder 2"/>
          <p:cNvSpPr>
            <a:spLocks noGrp="1"/>
          </p:cNvSpPr>
          <p:nvPr>
            <p:ph idx="1"/>
          </p:nvPr>
        </p:nvSpPr>
        <p:spPr>
          <a:xfrm>
            <a:off x="546673" y="1867837"/>
            <a:ext cx="8229600" cy="4968875"/>
          </a:xfrm>
        </p:spPr>
        <p:txBody>
          <a:bodyPr>
            <a:normAutofit fontScale="92500" lnSpcReduction="20000"/>
          </a:bodyPr>
          <a:lstStyle/>
          <a:p>
            <a:pPr algn="ctr">
              <a:buFont typeface="Arial" panose="020B0604020202020204" pitchFamily="34" charset="0"/>
              <a:buNone/>
            </a:pPr>
            <a:r>
              <a:rPr lang="en-GB" altLang="en-US" sz="2400" dirty="0">
                <a:latin typeface="Gill Sans MT" panose="020B0502020104020203" pitchFamily="34" charset="0"/>
              </a:rPr>
              <a:t>We look forward to working with you during your child’s very exciting first year at school.  This partnership will indeed grow throughout their time here at St. Gilbert’s. </a:t>
            </a:r>
          </a:p>
          <a:p>
            <a:pPr algn="ctr">
              <a:buFont typeface="Arial" panose="020B0604020202020204" pitchFamily="34" charset="0"/>
              <a:buNone/>
            </a:pPr>
            <a:r>
              <a:rPr lang="en-GB" altLang="en-US" sz="2400" dirty="0">
                <a:latin typeface="Gill Sans MT" panose="020B0502020104020203" pitchFamily="34" charset="0"/>
              </a:rPr>
              <a:t>Together we will ensure they will be very happy years with lots of cherished memories. </a:t>
            </a:r>
          </a:p>
          <a:p>
            <a:pPr algn="ctr">
              <a:buFont typeface="Arial" panose="020B0604020202020204" pitchFamily="34" charset="0"/>
              <a:buNone/>
            </a:pPr>
            <a:endParaRPr lang="en-GB" altLang="en-US" sz="2400" dirty="0">
              <a:latin typeface="Gill Sans MT" panose="020B0502020104020203" pitchFamily="34" charset="0"/>
            </a:endParaRPr>
          </a:p>
          <a:p>
            <a:pPr algn="ctr">
              <a:buFont typeface="Arial" panose="020B0604020202020204" pitchFamily="34" charset="0"/>
              <a:buNone/>
            </a:pPr>
            <a:endParaRPr lang="en-GB" altLang="en-US" sz="2400" dirty="0">
              <a:latin typeface="Gill Sans MT" panose="020B0502020104020203" pitchFamily="34" charset="0"/>
            </a:endParaRPr>
          </a:p>
          <a:p>
            <a:pPr algn="ctr">
              <a:buFont typeface="Arial" panose="020B0604020202020204" pitchFamily="34" charset="0"/>
              <a:buNone/>
            </a:pPr>
            <a:endParaRPr lang="en-GB" altLang="en-US" sz="2400" dirty="0">
              <a:latin typeface="Gill Sans MT" panose="020B0502020104020203" pitchFamily="34" charset="0"/>
            </a:endParaRPr>
          </a:p>
          <a:p>
            <a:pPr algn="ctr">
              <a:buFont typeface="Arial" panose="020B0604020202020204" pitchFamily="34" charset="0"/>
              <a:buNone/>
            </a:pPr>
            <a:endParaRPr lang="en-GB" altLang="en-US" sz="2400" dirty="0">
              <a:latin typeface="Gill Sans MT" panose="020B0502020104020203" pitchFamily="34" charset="0"/>
            </a:endParaRPr>
          </a:p>
          <a:p>
            <a:pPr algn="ctr">
              <a:buFont typeface="Arial" panose="020B0604020202020204" pitchFamily="34" charset="0"/>
              <a:buNone/>
            </a:pPr>
            <a:endParaRPr lang="en-GB" altLang="en-US" sz="2400" dirty="0">
              <a:latin typeface="Gill Sans MT" panose="020B0502020104020203" pitchFamily="34" charset="0"/>
            </a:endParaRPr>
          </a:p>
          <a:p>
            <a:pPr algn="ctr">
              <a:buFont typeface="Arial" panose="020B0604020202020204" pitchFamily="34" charset="0"/>
              <a:buNone/>
            </a:pPr>
            <a:r>
              <a:rPr lang="en-GB" altLang="en-US" sz="2800" dirty="0">
                <a:latin typeface="Gill Sans MT" panose="020B0502020104020203" pitchFamily="34" charset="0"/>
              </a:rPr>
              <a:t>If you have any further questions, please feel free </a:t>
            </a:r>
          </a:p>
          <a:p>
            <a:pPr algn="ctr">
              <a:buFont typeface="Arial" panose="020B0604020202020204" pitchFamily="34" charset="0"/>
              <a:buNone/>
            </a:pPr>
            <a:r>
              <a:rPr lang="en-GB" altLang="en-US" sz="2800" dirty="0">
                <a:latin typeface="Gill Sans MT" panose="020B0502020104020203" pitchFamily="34" charset="0"/>
              </a:rPr>
              <a:t>to ask us at any time.</a:t>
            </a:r>
          </a:p>
        </p:txBody>
      </p:sp>
      <p:pic>
        <p:nvPicPr>
          <p:cNvPr id="53252" name="Picture 4" descr="C:\Users\maltby\Pictures\clip art\Gil and Bert-02.jpg"/>
          <p:cNvPicPr>
            <a:picLocks noChangeAspect="1" noChangeArrowheads="1"/>
          </p:cNvPicPr>
          <p:nvPr/>
        </p:nvPicPr>
        <p:blipFill>
          <a:blip r:embed="rId5">
            <a:extLst>
              <a:ext uri="{28A0092B-C50C-407E-A947-70E740481C1C}">
                <a14:useLocalDpi xmlns:a14="http://schemas.microsoft.com/office/drawing/2010/main" val="0"/>
              </a:ext>
            </a:extLst>
          </a:blip>
          <a:srcRect t="36121" r="54198" b="7912"/>
          <a:stretch>
            <a:fillRect/>
          </a:stretch>
        </p:blipFill>
        <p:spPr bwMode="auto">
          <a:xfrm>
            <a:off x="3779912" y="3726931"/>
            <a:ext cx="1917625" cy="16732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4" descr="H:\Documents\Designs Aug 2014\St Gilbert Shield-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med" advTm="253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8385175" cy="1143000"/>
          </a:xfrm>
        </p:spPr>
        <p:txBody>
          <a:bodyPr rtlCol="0">
            <a:normAutofit/>
          </a:bodyPr>
          <a:lstStyle/>
          <a:p>
            <a:pPr eaLnBrk="1" fontAlgn="auto" hangingPunct="1">
              <a:spcAft>
                <a:spcPts val="0"/>
              </a:spcAft>
              <a:defRPr/>
            </a:pPr>
            <a:r>
              <a:rPr lang="en-GB" sz="2800" dirty="0"/>
              <a:t>Welcome to our School</a:t>
            </a:r>
            <a:br>
              <a:rPr lang="en-GB" sz="2800" dirty="0"/>
            </a:br>
            <a:r>
              <a:rPr lang="en-GB" sz="2800" dirty="0">
                <a:latin typeface="Comic Sans MS" pitchFamily="66" charset="0"/>
              </a:rPr>
              <a:t> </a:t>
            </a:r>
            <a:endParaRPr lang="en-GB" dirty="0">
              <a:latin typeface="Gill Sans MT" panose="020B0502020104020203" pitchFamily="34" charset="0"/>
            </a:endParaRPr>
          </a:p>
        </p:txBody>
      </p:sp>
      <p:sp>
        <p:nvSpPr>
          <p:cNvPr id="3075" name="Text Placeholder 2"/>
          <p:cNvSpPr>
            <a:spLocks noGrp="1"/>
          </p:cNvSpPr>
          <p:nvPr>
            <p:ph type="body" sz="half" idx="1"/>
          </p:nvPr>
        </p:nvSpPr>
        <p:spPr>
          <a:xfrm>
            <a:off x="468313" y="1412875"/>
            <a:ext cx="7991475" cy="5040313"/>
          </a:xfrm>
        </p:spPr>
        <p:txBody>
          <a:bodyPr/>
          <a:lstStyle/>
          <a:p>
            <a:pPr marL="0" indent="0" eaLnBrk="1" hangingPunct="1">
              <a:buNone/>
              <a:defRPr/>
            </a:pPr>
            <a:endParaRPr lang="en-GB" sz="2800" dirty="0"/>
          </a:p>
          <a:p>
            <a:pPr eaLnBrk="1" hangingPunct="1">
              <a:defRPr/>
            </a:pPr>
            <a:r>
              <a:rPr lang="en-GB" sz="2800" dirty="0">
                <a:latin typeface="Twinkl" panose="02000000000000000000" pitchFamily="2" charset="0"/>
              </a:rPr>
              <a:t>This is the beginning of your child’s School journey </a:t>
            </a:r>
          </a:p>
          <a:p>
            <a:pPr eaLnBrk="1" hangingPunct="1">
              <a:defRPr/>
            </a:pPr>
            <a:r>
              <a:rPr lang="en-GB" sz="2800" dirty="0">
                <a:latin typeface="Twinkl" panose="02000000000000000000" pitchFamily="2" charset="0"/>
              </a:rPr>
              <a:t>We want to be able to answer all your questions </a:t>
            </a:r>
          </a:p>
          <a:p>
            <a:pPr eaLnBrk="1" hangingPunct="1">
              <a:defRPr/>
            </a:pPr>
            <a:r>
              <a:rPr lang="en-US" sz="2800" dirty="0">
                <a:latin typeface="Twinkl" panose="02000000000000000000" pitchFamily="2" charset="0"/>
                <a:sym typeface="Comic Sans MS" pitchFamily="66" charset="0"/>
              </a:rPr>
              <a:t>Provide a brief introduction to our school and in particular Hedgehogs class.</a:t>
            </a:r>
          </a:p>
          <a:p>
            <a:pPr eaLnBrk="1" hangingPunct="1">
              <a:defRPr/>
            </a:pPr>
            <a:endParaRPr lang="en-US" sz="2800" dirty="0">
              <a:latin typeface="Gill Sans MT" panose="020B0502020104020203" pitchFamily="34" charset="0"/>
              <a:sym typeface="Comic Sans MS" pitchFamily="66" charset="0"/>
            </a:endParaRPr>
          </a:p>
        </p:txBody>
      </p:sp>
      <p:pic>
        <p:nvPicPr>
          <p:cNvPr id="6148" name="Picture 7" descr="http://webfronter.com/sthelens/garswoodprimaryschool/menu0/Garswood_Info/Admissions/starting_schoo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923" y="5229570"/>
            <a:ext cx="1527175" cy="1335087"/>
          </a:xfrm>
          <a:prstGeom prst="rect">
            <a:avLst/>
          </a:prstGeom>
          <a:noFill/>
          <a:ln w="41275">
            <a:solidFill>
              <a:srgbClr val="04AC38"/>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8"/>
          <p:cNvPicPr>
            <a:picLocks noChangeAspect="1" noChangeArrowheads="1"/>
          </p:cNvPicPr>
          <p:nvPr/>
        </p:nvPicPr>
        <p:blipFill>
          <a:blip r:embed="rId5">
            <a:extLst>
              <a:ext uri="{28A0092B-C50C-407E-A947-70E740481C1C}">
                <a14:useLocalDpi xmlns:a14="http://schemas.microsoft.com/office/drawing/2010/main" val="0"/>
              </a:ext>
            </a:extLst>
          </a:blip>
          <a:srcRect t="15561" b="13715"/>
          <a:stretch>
            <a:fillRect/>
          </a:stretch>
        </p:blipFill>
        <p:spPr bwMode="auto">
          <a:xfrm>
            <a:off x="7734300" y="188913"/>
            <a:ext cx="1041400"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H:\Documents\Designs Aug 2014\St Gilbert Shield-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77813"/>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197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35E73B-1E9C-4B23-F5AE-694DAF1AFD6B}"/>
              </a:ext>
            </a:extLst>
          </p:cNvPr>
          <p:cNvSpPr txBox="1"/>
          <p:nvPr/>
        </p:nvSpPr>
        <p:spPr>
          <a:xfrm>
            <a:off x="611560" y="1028343"/>
            <a:ext cx="7992888" cy="4801314"/>
          </a:xfrm>
          <a:prstGeom prst="rect">
            <a:avLst/>
          </a:prstGeom>
          <a:noFill/>
        </p:spPr>
        <p:txBody>
          <a:bodyPr wrap="square">
            <a:spAutoFit/>
          </a:bodyPr>
          <a:lstStyle/>
          <a:p>
            <a:pPr algn="ctr"/>
            <a:r>
              <a:rPr lang="en-GB" sz="3600" u="sng" dirty="0">
                <a:latin typeface="Twinkl" panose="02000000000000000000" pitchFamily="2" charset="0"/>
              </a:rPr>
              <a:t>Celebrating Success</a:t>
            </a:r>
          </a:p>
          <a:p>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Celebrating Success Awards in our weekly Celebration Assembly, including, reader of the week, star of the week and citizen of the week,</a:t>
            </a: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Following our Ofsted inspection in  2024 we have a “Good” grading. “St Gilbert of </a:t>
            </a:r>
            <a:r>
              <a:rPr lang="en-GB" dirty="0" err="1">
                <a:latin typeface="Twinkl" panose="02000000000000000000" pitchFamily="2" charset="0"/>
              </a:rPr>
              <a:t>Sempringham</a:t>
            </a:r>
            <a:r>
              <a:rPr lang="en-GB" dirty="0">
                <a:latin typeface="Twinkl" panose="02000000000000000000" pitchFamily="2" charset="0"/>
              </a:rPr>
              <a:t> Church of England Primary School is caring and inclusive. The school has high expectations of what pupils can achieve.”</a:t>
            </a:r>
            <a:endParaRPr lang="en-GB" dirty="0">
              <a:highlight>
                <a:srgbClr val="FFFF00"/>
              </a:highlight>
              <a:latin typeface="Twinkl" panose="02000000000000000000" pitchFamily="2" charset="0"/>
            </a:endParaRP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We are currently at the top of the league for the Interschool Archery</a:t>
            </a:r>
          </a:p>
          <a:p>
            <a:r>
              <a:rPr lang="en-GB" dirty="0">
                <a:latin typeface="Twinkl" panose="02000000000000000000" pitchFamily="2" charset="0"/>
              </a:rPr>
              <a:t> </a:t>
            </a:r>
          </a:p>
          <a:p>
            <a:pPr marL="285750" indent="-285750">
              <a:buFont typeface="Arial" panose="020B0604020202020204" pitchFamily="34" charset="0"/>
              <a:buChar char="•"/>
            </a:pPr>
            <a:r>
              <a:rPr lang="en-GB" dirty="0">
                <a:latin typeface="Twinkl" panose="02000000000000000000" pitchFamily="2" charset="0"/>
              </a:rPr>
              <a:t>We have taken part in the Brownlee Foundation Triathlon Events</a:t>
            </a: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 We have an active Parents’ Association. </a:t>
            </a:r>
          </a:p>
          <a:p>
            <a:pPr marL="285750" indent="-285750">
              <a:buFont typeface="Arial" panose="020B0604020202020204" pitchFamily="34" charset="0"/>
              <a:buChar char="•"/>
            </a:pPr>
            <a:endParaRPr lang="en-GB" dirty="0">
              <a:latin typeface="Twinkl" panose="02000000000000000000" pitchFamily="2" charset="0"/>
            </a:endParaRPr>
          </a:p>
          <a:p>
            <a:pPr marL="285750" indent="-285750">
              <a:buFont typeface="Arial" panose="020B0604020202020204" pitchFamily="34" charset="0"/>
              <a:buChar char="•"/>
            </a:pPr>
            <a:r>
              <a:rPr lang="en-GB" dirty="0">
                <a:latin typeface="Twinkl" panose="02000000000000000000" pitchFamily="2" charset="0"/>
              </a:rPr>
              <a:t>After School and Lunchtime clubs.</a:t>
            </a:r>
          </a:p>
        </p:txBody>
      </p:sp>
    </p:spTree>
    <p:extLst>
      <p:ext uri="{BB962C8B-B14F-4D97-AF65-F5344CB8AC3E}">
        <p14:creationId xmlns:p14="http://schemas.microsoft.com/office/powerpoint/2010/main" val="49611865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948368-6287-6158-5638-32265670948C}"/>
              </a:ext>
            </a:extLst>
          </p:cNvPr>
          <p:cNvSpPr txBox="1"/>
          <p:nvPr/>
        </p:nvSpPr>
        <p:spPr>
          <a:xfrm>
            <a:off x="899592" y="908720"/>
            <a:ext cx="7344816" cy="4801314"/>
          </a:xfrm>
          <a:prstGeom prst="rect">
            <a:avLst/>
          </a:prstGeom>
          <a:noFill/>
        </p:spPr>
        <p:txBody>
          <a:bodyPr wrap="square">
            <a:spAutoFit/>
          </a:bodyPr>
          <a:lstStyle/>
          <a:p>
            <a:r>
              <a:rPr lang="en-GB" dirty="0">
                <a:latin typeface="Twinkl" panose="02000000000000000000" pitchFamily="2" charset="0"/>
              </a:rPr>
              <a:t>What to expect when your child starts school</a:t>
            </a:r>
          </a:p>
          <a:p>
            <a:endParaRPr lang="en-GB" dirty="0">
              <a:latin typeface="Twinkl" panose="02000000000000000000" pitchFamily="2" charset="0"/>
            </a:endParaRPr>
          </a:p>
          <a:p>
            <a:r>
              <a:rPr lang="en-GB" dirty="0">
                <a:latin typeface="Twinkl" panose="02000000000000000000" pitchFamily="2" charset="0"/>
              </a:rPr>
              <a:t>We offer a thorough transition process that involves:</a:t>
            </a:r>
          </a:p>
          <a:p>
            <a:r>
              <a:rPr lang="en-GB" dirty="0">
                <a:latin typeface="Twinkl" panose="02000000000000000000" pitchFamily="2" charset="0"/>
              </a:rPr>
              <a:t>● Visits to nurseries and preschools to meet children and discuss their needs with their current key workers and where they are on their learning journey.</a:t>
            </a:r>
          </a:p>
          <a:p>
            <a:r>
              <a:rPr lang="en-GB" dirty="0">
                <a:latin typeface="Twinkl" panose="02000000000000000000" pitchFamily="2" charset="0"/>
              </a:rPr>
              <a:t>● New parents’ meeting to come and meet the staff and see the learning environment</a:t>
            </a:r>
          </a:p>
          <a:p>
            <a:r>
              <a:rPr lang="en-GB" dirty="0">
                <a:latin typeface="Twinkl" panose="02000000000000000000" pitchFamily="2" charset="0"/>
              </a:rPr>
              <a:t>● Stay and play ‘Getting to know you’ sessions at the end of this year as part of our phased start to school</a:t>
            </a:r>
          </a:p>
          <a:p>
            <a:endParaRPr lang="en-GB" dirty="0">
              <a:latin typeface="Twinkl" panose="02000000000000000000" pitchFamily="2" charset="0"/>
            </a:endParaRPr>
          </a:p>
          <a:p>
            <a:r>
              <a:rPr lang="en-GB" dirty="0">
                <a:latin typeface="Twinkl" panose="02000000000000000000" pitchFamily="2" charset="0"/>
              </a:rPr>
              <a:t>We focus heavily on children’s personal, social and emotional needs as well as their language and communication at the start of school, to ensure a smooth transition into school life and the opportunity for children to get to know staff and other children within a welcoming and supportive environment, that provides lots of opportunity for exploring their own interests through play and meeting new friends. </a:t>
            </a:r>
          </a:p>
        </p:txBody>
      </p:sp>
    </p:spTree>
    <p:extLst>
      <p:ext uri="{BB962C8B-B14F-4D97-AF65-F5344CB8AC3E}">
        <p14:creationId xmlns:p14="http://schemas.microsoft.com/office/powerpoint/2010/main" val="219104125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FEB091-7F33-2B41-11C8-C6F42F934441}"/>
              </a:ext>
            </a:extLst>
          </p:cNvPr>
          <p:cNvSpPr txBox="1"/>
          <p:nvPr/>
        </p:nvSpPr>
        <p:spPr>
          <a:xfrm>
            <a:off x="755576" y="548680"/>
            <a:ext cx="4073163" cy="369332"/>
          </a:xfrm>
          <a:prstGeom prst="rect">
            <a:avLst/>
          </a:prstGeom>
          <a:noFill/>
        </p:spPr>
        <p:txBody>
          <a:bodyPr wrap="square" rtlCol="0">
            <a:spAutoFit/>
          </a:bodyPr>
          <a:lstStyle/>
          <a:p>
            <a:r>
              <a:rPr lang="en-GB" dirty="0"/>
              <a:t>How we learn at St Gilbert’s</a:t>
            </a:r>
          </a:p>
        </p:txBody>
      </p:sp>
      <p:pic>
        <p:nvPicPr>
          <p:cNvPr id="4" name="Picture 3" descr="A child sitting at a table&#10;&#10;Description automatically generated">
            <a:extLst>
              <a:ext uri="{FF2B5EF4-FFF2-40B4-BE49-F238E27FC236}">
                <a16:creationId xmlns:a16="http://schemas.microsoft.com/office/drawing/2014/main" id="{03C50140-2868-5F5E-7EE5-4121BF999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412776"/>
            <a:ext cx="1584176" cy="1584176"/>
          </a:xfrm>
          <a:prstGeom prst="rect">
            <a:avLst/>
          </a:prstGeom>
        </p:spPr>
      </p:pic>
      <p:pic>
        <p:nvPicPr>
          <p:cNvPr id="8" name="Picture 7" descr="A child holding a colorful egg shaped object&#10;&#10;Description automatically generated">
            <a:extLst>
              <a:ext uri="{FF2B5EF4-FFF2-40B4-BE49-F238E27FC236}">
                <a16:creationId xmlns:a16="http://schemas.microsoft.com/office/drawing/2014/main" id="{FDB907F9-0779-7BDB-64D6-3EF5F67E2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882435"/>
            <a:ext cx="3275856" cy="2456892"/>
          </a:xfrm>
          <a:prstGeom prst="rect">
            <a:avLst/>
          </a:prstGeom>
        </p:spPr>
      </p:pic>
      <p:pic>
        <p:nvPicPr>
          <p:cNvPr id="10" name="Picture 9" descr="A couple of kids holding cards&#10;&#10;Description automatically generated">
            <a:extLst>
              <a:ext uri="{FF2B5EF4-FFF2-40B4-BE49-F238E27FC236}">
                <a16:creationId xmlns:a16="http://schemas.microsoft.com/office/drawing/2014/main" id="{7FE67FC0-9B07-C46A-65F5-78B4D9D60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819" y="3086625"/>
            <a:ext cx="3851920" cy="2888940"/>
          </a:xfrm>
          <a:prstGeom prst="rect">
            <a:avLst/>
          </a:prstGeom>
        </p:spPr>
      </p:pic>
      <p:pic>
        <p:nvPicPr>
          <p:cNvPr id="12" name="Picture 11" descr="A child and child on a tricycle&#10;&#10;Description automatically generated">
            <a:extLst>
              <a:ext uri="{FF2B5EF4-FFF2-40B4-BE49-F238E27FC236}">
                <a16:creationId xmlns:a16="http://schemas.microsoft.com/office/drawing/2014/main" id="{AC278282-D328-1F1D-B98B-606375665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056" y="3607618"/>
            <a:ext cx="3275856" cy="2456892"/>
          </a:xfrm>
          <a:prstGeom prst="rect">
            <a:avLst/>
          </a:prstGeom>
        </p:spPr>
      </p:pic>
    </p:spTree>
    <p:extLst>
      <p:ext uri="{BB962C8B-B14F-4D97-AF65-F5344CB8AC3E}">
        <p14:creationId xmlns:p14="http://schemas.microsoft.com/office/powerpoint/2010/main" val="201198208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8229600" cy="1358900"/>
          </a:xfrm>
        </p:spPr>
        <p:txBody>
          <a:bodyPr rtlCol="0">
            <a:normAutofit fontScale="90000"/>
          </a:bodyPr>
          <a:lstStyle/>
          <a:p>
            <a:pPr eaLnBrk="1" fontAlgn="auto" hangingPunct="1">
              <a:spcAft>
                <a:spcPts val="0"/>
              </a:spcAft>
              <a:defRPr/>
            </a:pPr>
            <a:br>
              <a:rPr lang="en-US" sz="4000" dirty="0">
                <a:effectLst>
                  <a:outerShdw blurRad="38100" dist="38100" dir="2700000" algn="tl">
                    <a:srgbClr val="000000">
                      <a:alpha val="43137"/>
                    </a:srgbClr>
                  </a:outerShdw>
                </a:effectLst>
                <a:sym typeface="Comic Sans MS" pitchFamily="66" charset="0"/>
              </a:rPr>
            </a:br>
            <a:r>
              <a:rPr lang="en-US" dirty="0">
                <a:effectLst>
                  <a:outerShdw blurRad="38100" dist="38100" dir="2700000" algn="tl">
                    <a:srgbClr val="000000">
                      <a:alpha val="43137"/>
                    </a:srgbClr>
                  </a:outerShdw>
                </a:effectLst>
                <a:latin typeface="Gill Sans MT" panose="020B0502020104020203" pitchFamily="34" charset="0"/>
                <a:sym typeface="Comic Sans MS" pitchFamily="66" charset="0"/>
              </a:rPr>
              <a:t>What is the Early Years </a:t>
            </a:r>
            <a:br>
              <a:rPr lang="en-US" dirty="0">
                <a:effectLst>
                  <a:outerShdw blurRad="38100" dist="38100" dir="2700000" algn="tl">
                    <a:srgbClr val="000000">
                      <a:alpha val="43137"/>
                    </a:srgbClr>
                  </a:outerShdw>
                </a:effectLst>
                <a:latin typeface="Gill Sans MT" panose="020B0502020104020203" pitchFamily="34" charset="0"/>
                <a:sym typeface="Comic Sans MS" pitchFamily="66" charset="0"/>
              </a:rPr>
            </a:br>
            <a:r>
              <a:rPr lang="en-US" dirty="0">
                <a:effectLst>
                  <a:outerShdw blurRad="38100" dist="38100" dir="2700000" algn="tl">
                    <a:srgbClr val="000000">
                      <a:alpha val="43137"/>
                    </a:srgbClr>
                  </a:outerShdw>
                </a:effectLst>
                <a:latin typeface="Gill Sans MT" panose="020B0502020104020203" pitchFamily="34" charset="0"/>
                <a:sym typeface="Comic Sans MS" pitchFamily="66" charset="0"/>
              </a:rPr>
              <a:t>Foundation Stage (EYFS)? </a:t>
            </a:r>
            <a:br>
              <a:rPr lang="en-US" dirty="0">
                <a:effectLst>
                  <a:outerShdw blurRad="38100" dist="38100" dir="2700000" algn="tl">
                    <a:srgbClr val="000000">
                      <a:alpha val="43137"/>
                    </a:srgbClr>
                  </a:outerShdw>
                </a:effectLst>
                <a:latin typeface="Gill Sans MT" panose="020B0502020104020203" pitchFamily="34" charset="0"/>
                <a:sym typeface="Comic Sans MS" pitchFamily="66" charset="0"/>
              </a:rPr>
            </a:br>
            <a:endParaRPr lang="en-GB" dirty="0">
              <a:latin typeface="Gill Sans MT" panose="020B0502020104020203" pitchFamily="34" charset="0"/>
            </a:endParaRPr>
          </a:p>
        </p:txBody>
      </p:sp>
      <p:sp>
        <p:nvSpPr>
          <p:cNvPr id="6147" name="Text Placeholder 2"/>
          <p:cNvSpPr>
            <a:spLocks noGrp="1"/>
          </p:cNvSpPr>
          <p:nvPr>
            <p:ph type="body" sz="half" idx="1"/>
          </p:nvPr>
        </p:nvSpPr>
        <p:spPr>
          <a:xfrm>
            <a:off x="611188" y="1916113"/>
            <a:ext cx="8147050" cy="4962525"/>
          </a:xfrm>
        </p:spPr>
        <p:txBody>
          <a:bodyPr rtlCol="0">
            <a:normAutofit lnSpcReduction="10000"/>
          </a:bodyPr>
          <a:lstStyle/>
          <a:p>
            <a:pPr eaLnBrk="1" fontAlgn="auto" hangingPunct="1">
              <a:spcAft>
                <a:spcPts val="0"/>
              </a:spcAft>
              <a:defRPr/>
            </a:pPr>
            <a:r>
              <a:rPr lang="en-US" sz="2800" dirty="0">
                <a:latin typeface="Gill Sans MT" panose="020B0502020104020203" pitchFamily="34" charset="0"/>
                <a:sym typeface="Comic Sans MS" pitchFamily="66" charset="0"/>
              </a:rPr>
              <a:t>The EYFS is the stage of learning for children from </a:t>
            </a:r>
            <a:r>
              <a:rPr lang="en-US" sz="2800" dirty="0">
                <a:solidFill>
                  <a:srgbClr val="04AC38"/>
                </a:solidFill>
                <a:latin typeface="Gill Sans MT" panose="020B0502020104020203" pitchFamily="34" charset="0"/>
                <a:sym typeface="Comic Sans MS" pitchFamily="66" charset="0"/>
              </a:rPr>
              <a:t>birth</a:t>
            </a:r>
            <a:r>
              <a:rPr lang="en-US" sz="2800" dirty="0">
                <a:latin typeface="Gill Sans MT" panose="020B0502020104020203" pitchFamily="34" charset="0"/>
                <a:sym typeface="Comic Sans MS" pitchFamily="66" charset="0"/>
              </a:rPr>
              <a:t> to the </a:t>
            </a:r>
            <a:r>
              <a:rPr lang="en-US" sz="2800" dirty="0">
                <a:solidFill>
                  <a:srgbClr val="04AC38"/>
                </a:solidFill>
                <a:latin typeface="Gill Sans MT" panose="020B0502020104020203" pitchFamily="34" charset="0"/>
                <a:sym typeface="Comic Sans MS" pitchFamily="66" charset="0"/>
              </a:rPr>
              <a:t>end of the Reception year. </a:t>
            </a:r>
          </a:p>
          <a:p>
            <a:pPr eaLnBrk="1" fontAlgn="auto" hangingPunct="1">
              <a:spcAft>
                <a:spcPts val="0"/>
              </a:spcAft>
              <a:buFont typeface="Courier New" pitchFamily="49" charset="0"/>
              <a:buChar char="o"/>
              <a:defRPr/>
            </a:pPr>
            <a:endParaRPr lang="en-US" sz="800" dirty="0">
              <a:latin typeface="Gill Sans MT" panose="020B0502020104020203" pitchFamily="34" charset="0"/>
              <a:sym typeface="Comic Sans MS" pitchFamily="66" charset="0"/>
            </a:endParaRPr>
          </a:p>
          <a:p>
            <a:pPr eaLnBrk="1" fontAlgn="auto" hangingPunct="1">
              <a:spcAft>
                <a:spcPts val="0"/>
              </a:spcAft>
              <a:defRPr/>
            </a:pPr>
            <a:r>
              <a:rPr lang="en-US" sz="2800" dirty="0">
                <a:latin typeface="Gill Sans MT" panose="020B0502020104020203" pitchFamily="34" charset="0"/>
                <a:sym typeface="Comic Sans MS" pitchFamily="66" charset="0"/>
              </a:rPr>
              <a:t>It is based on the recognition that children learn best through </a:t>
            </a:r>
            <a:r>
              <a:rPr lang="en-US" sz="2800" dirty="0">
                <a:solidFill>
                  <a:srgbClr val="04AC38"/>
                </a:solidFill>
                <a:latin typeface="Gill Sans MT" panose="020B0502020104020203" pitchFamily="34" charset="0"/>
                <a:sym typeface="Comic Sans MS" pitchFamily="66" charset="0"/>
              </a:rPr>
              <a:t>play and active learning</a:t>
            </a:r>
            <a:r>
              <a:rPr lang="en-US" sz="2800" dirty="0">
                <a:solidFill>
                  <a:schemeClr val="accent1">
                    <a:lumMod val="50000"/>
                  </a:schemeClr>
                </a:solidFill>
                <a:latin typeface="Gill Sans MT" panose="020B0502020104020203" pitchFamily="34" charset="0"/>
                <a:sym typeface="Comic Sans MS" pitchFamily="66" charset="0"/>
              </a:rPr>
              <a:t>. </a:t>
            </a:r>
            <a:r>
              <a:rPr lang="en-US" sz="2800" dirty="0">
                <a:latin typeface="Gill Sans MT" panose="020B0502020104020203" pitchFamily="34" charset="0"/>
                <a:sym typeface="Comic Sans MS" pitchFamily="66" charset="0"/>
              </a:rPr>
              <a:t>In Hedgehogs learning for our EYFS children is promoted through lots of hands on, practical learning. There are also lots of collaborative learning opportunities with their classmates. </a:t>
            </a:r>
          </a:p>
          <a:p>
            <a:pPr eaLnBrk="1" fontAlgn="auto" hangingPunct="1">
              <a:spcAft>
                <a:spcPts val="0"/>
              </a:spcAft>
              <a:defRPr/>
            </a:pPr>
            <a:endParaRPr lang="en-US" sz="800" dirty="0">
              <a:solidFill>
                <a:schemeClr val="accent1">
                  <a:lumMod val="50000"/>
                </a:schemeClr>
              </a:solidFill>
              <a:latin typeface="Gill Sans MT" panose="020B0502020104020203" pitchFamily="34" charset="0"/>
              <a:sym typeface="Comic Sans MS" pitchFamily="66" charset="0"/>
            </a:endParaRPr>
          </a:p>
          <a:p>
            <a:pPr eaLnBrk="1" fontAlgn="auto" hangingPunct="1">
              <a:spcAft>
                <a:spcPts val="0"/>
              </a:spcAft>
              <a:defRPr/>
            </a:pPr>
            <a:r>
              <a:rPr lang="en-US" sz="2800" dirty="0">
                <a:latin typeface="Gill Sans MT" panose="020B0502020104020203" pitchFamily="34" charset="0"/>
                <a:sym typeface="Comic Sans MS" pitchFamily="66" charset="0"/>
              </a:rPr>
              <a:t>Children will learn through both child initiated and adult initiated/ directed tasks. This is reflected inside the classroom and outdoors.</a:t>
            </a:r>
          </a:p>
          <a:p>
            <a:pPr eaLnBrk="1" fontAlgn="auto" hangingPunct="1">
              <a:spcAft>
                <a:spcPts val="0"/>
              </a:spcAft>
              <a:buFont typeface="Courier New" pitchFamily="49" charset="0"/>
              <a:buChar char="o"/>
              <a:defRPr/>
            </a:pPr>
            <a:endParaRPr lang="en-US" sz="2800" dirty="0">
              <a:latin typeface="Gill Sans MT" panose="020B0502020104020203" pitchFamily="34" charset="0"/>
              <a:sym typeface="Comic Sans MS" pitchFamily="66" charset="0"/>
            </a:endParaRPr>
          </a:p>
          <a:p>
            <a:pPr eaLnBrk="1" fontAlgn="auto" hangingPunct="1">
              <a:spcAft>
                <a:spcPts val="0"/>
              </a:spcAft>
              <a:buFont typeface="Wingdings" pitchFamily="2" charset="2"/>
              <a:buNone/>
              <a:defRPr/>
            </a:pPr>
            <a:endParaRPr lang="en-US" sz="2400" dirty="0">
              <a:latin typeface="Comic Sans MS" pitchFamily="66" charset="0"/>
              <a:sym typeface="Comic Sans MS" pitchFamily="66" charset="0"/>
            </a:endParaRPr>
          </a:p>
          <a:p>
            <a:pPr eaLnBrk="1" fontAlgn="auto" hangingPunct="1">
              <a:spcAft>
                <a:spcPts val="0"/>
              </a:spcAft>
              <a:defRPr/>
            </a:pPr>
            <a:endParaRPr lang="en-GB" dirty="0"/>
          </a:p>
        </p:txBody>
      </p:sp>
      <p:pic>
        <p:nvPicPr>
          <p:cNvPr id="10244" name="Picture 8"/>
          <p:cNvPicPr>
            <a:picLocks noChangeAspect="1" noChangeArrowheads="1"/>
          </p:cNvPicPr>
          <p:nvPr/>
        </p:nvPicPr>
        <p:blipFill>
          <a:blip r:embed="rId3">
            <a:extLst>
              <a:ext uri="{28A0092B-C50C-407E-A947-70E740481C1C}">
                <a14:useLocalDpi xmlns:a14="http://schemas.microsoft.com/office/drawing/2010/main" val="0"/>
              </a:ext>
            </a:extLst>
          </a:blip>
          <a:srcRect t="15561" b="13715"/>
          <a:stretch>
            <a:fillRect/>
          </a:stretch>
        </p:blipFill>
        <p:spPr bwMode="auto">
          <a:xfrm>
            <a:off x="7723188" y="476250"/>
            <a:ext cx="95408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descr="H:\Documents\Designs Aug 2014\St Gilbert Shield-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762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8321">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22964" y="78710"/>
            <a:ext cx="8229600" cy="793690"/>
          </a:xfrm>
        </p:spPr>
        <p:txBody>
          <a:bodyPr rtlCol="0">
            <a:normAutofit/>
          </a:bodyPr>
          <a:lstStyle/>
          <a:p>
            <a:pPr eaLnBrk="1" fontAlgn="auto" hangingPunct="1">
              <a:spcAft>
                <a:spcPts val="0"/>
              </a:spcAft>
              <a:defRPr/>
            </a:pPr>
            <a:r>
              <a:rPr lang="en-GB" sz="3200" dirty="0">
                <a:effectLst>
                  <a:outerShdw blurRad="38100" dist="38100" dir="2700000" algn="tl">
                    <a:srgbClr val="C0C0C0"/>
                  </a:outerShdw>
                </a:effectLst>
                <a:latin typeface="Gill Sans MT" panose="020B0502020104020203" pitchFamily="34" charset="0"/>
              </a:rPr>
              <a:t>Foundation Stage Curriculum</a:t>
            </a:r>
          </a:p>
        </p:txBody>
      </p:sp>
      <p:sp>
        <p:nvSpPr>
          <p:cNvPr id="12" name="Rectangle 4"/>
          <p:cNvSpPr>
            <a:spLocks noGrp="1" noChangeArrowheads="1"/>
          </p:cNvSpPr>
          <p:nvPr>
            <p:ph idx="1"/>
          </p:nvPr>
        </p:nvSpPr>
        <p:spPr>
          <a:xfrm>
            <a:off x="494730" y="758416"/>
            <a:ext cx="8229600" cy="874085"/>
          </a:xfrm>
        </p:spPr>
        <p:txBody>
          <a:bodyPr>
            <a:spAutoFit/>
          </a:bodyPr>
          <a:lstStyle/>
          <a:p>
            <a:pPr marL="457200" indent="-457200" algn="ctr" eaLnBrk="1" hangingPunct="1">
              <a:buFont typeface="Arial" charset="0"/>
              <a:buNone/>
              <a:defRPr/>
            </a:pPr>
            <a:r>
              <a:rPr lang="en-GB" sz="1600" dirty="0">
                <a:latin typeface="Gill Sans MT" panose="020B0502020104020203" pitchFamily="34" charset="0"/>
              </a:rPr>
              <a:t>The Foundation Stage Curriculum has </a:t>
            </a:r>
            <a:r>
              <a:rPr lang="en-GB" sz="1600" b="1" dirty="0">
                <a:latin typeface="Gill Sans MT" panose="020B0502020104020203" pitchFamily="34" charset="0"/>
              </a:rPr>
              <a:t>7</a:t>
            </a:r>
            <a:r>
              <a:rPr lang="en-GB" sz="1600" dirty="0">
                <a:latin typeface="Gill Sans MT" panose="020B0502020104020203" pitchFamily="34" charset="0"/>
              </a:rPr>
              <a:t> areas of learning</a:t>
            </a:r>
            <a:r>
              <a:rPr lang="en-GB" sz="2000" dirty="0">
                <a:latin typeface="Gill Sans MT" panose="020B0502020104020203" pitchFamily="34" charset="0"/>
              </a:rPr>
              <a:t>.</a:t>
            </a:r>
            <a:endParaRPr lang="en-US" sz="1200" dirty="0">
              <a:latin typeface="Gill Sans MT" panose="020B0502020104020203" pitchFamily="34" charset="0"/>
              <a:sym typeface="Comic Sans MS" pitchFamily="66" charset="0"/>
            </a:endParaRPr>
          </a:p>
          <a:p>
            <a:pPr marL="39688" algn="ctr" eaLnBrk="1" hangingPunct="1">
              <a:buFont typeface="Arial" charset="0"/>
              <a:buNone/>
              <a:defRPr/>
            </a:pPr>
            <a:r>
              <a:rPr lang="en-US" sz="1400" dirty="0">
                <a:latin typeface="Gill Sans MT" panose="020B0502020104020203" pitchFamily="34" charset="0"/>
                <a:sym typeface="Comic Sans MS" pitchFamily="66" charset="0"/>
              </a:rPr>
              <a:t>These are crucial for developing children's curiosity and enthusiasm for learning and provide the foundations from which all other learning can build upon.</a:t>
            </a:r>
          </a:p>
        </p:txBody>
      </p:sp>
      <p:pic>
        <p:nvPicPr>
          <p:cNvPr id="12295" name="Picture 6"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810101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3"/>
          <p:cNvGraphicFramePr>
            <a:graphicFrameLocks/>
          </p:cNvGraphicFramePr>
          <p:nvPr>
            <p:extLst>
              <p:ext uri="{D42A27DB-BD31-4B8C-83A1-F6EECF244321}">
                <p14:modId xmlns:p14="http://schemas.microsoft.com/office/powerpoint/2010/main" val="650178826"/>
              </p:ext>
            </p:extLst>
          </p:nvPr>
        </p:nvGraphicFramePr>
        <p:xfrm>
          <a:off x="1153589" y="1633140"/>
          <a:ext cx="7083589" cy="3048000"/>
        </p:xfrm>
        <a:graphic>
          <a:graphicData uri="http://schemas.openxmlformats.org/drawingml/2006/table">
            <a:tbl>
              <a:tblPr firstRow="1" bandRow="1">
                <a:tableStyleId>{5C22544A-7EE6-4342-B048-85BDC9FD1C3A}</a:tableStyleId>
              </a:tblPr>
              <a:tblGrid>
                <a:gridCol w="2246209">
                  <a:extLst>
                    <a:ext uri="{9D8B030D-6E8A-4147-A177-3AD203B41FA5}">
                      <a16:colId xmlns:a16="http://schemas.microsoft.com/office/drawing/2014/main" val="926056477"/>
                    </a:ext>
                  </a:extLst>
                </a:gridCol>
                <a:gridCol w="2973258">
                  <a:extLst>
                    <a:ext uri="{9D8B030D-6E8A-4147-A177-3AD203B41FA5}">
                      <a16:colId xmlns:a16="http://schemas.microsoft.com/office/drawing/2014/main" val="3210061865"/>
                    </a:ext>
                  </a:extLst>
                </a:gridCol>
                <a:gridCol w="1864122">
                  <a:extLst>
                    <a:ext uri="{9D8B030D-6E8A-4147-A177-3AD203B41FA5}">
                      <a16:colId xmlns:a16="http://schemas.microsoft.com/office/drawing/2014/main" val="442840916"/>
                    </a:ext>
                  </a:extLst>
                </a:gridCol>
              </a:tblGrid>
              <a:tr h="258684">
                <a:tc gridSpan="3">
                  <a:txBody>
                    <a:bodyPr/>
                    <a:lstStyle/>
                    <a:p>
                      <a:pPr algn="ctr"/>
                      <a:r>
                        <a:rPr lang="en-GB" dirty="0"/>
                        <a:t>Areas of Learning and Development</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097640471"/>
                  </a:ext>
                </a:extLst>
              </a:tr>
              <a:tr h="258684">
                <a:tc gridSpan="3">
                  <a:txBody>
                    <a:bodyPr/>
                    <a:lstStyle/>
                    <a:p>
                      <a:pPr algn="ctr"/>
                      <a:r>
                        <a:rPr lang="en-GB" b="1" dirty="0"/>
                        <a:t>Prime</a:t>
                      </a:r>
                      <a:r>
                        <a:rPr lang="en-GB" b="1" baseline="0" dirty="0"/>
                        <a:t> Areas</a:t>
                      </a:r>
                      <a:endParaRPr lang="en-GB" b="1"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237383248"/>
                  </a:ext>
                </a:extLst>
              </a:tr>
              <a:tr h="819165">
                <a:tc>
                  <a:txBody>
                    <a:bodyPr/>
                    <a:lstStyle/>
                    <a:p>
                      <a:pPr algn="ctr"/>
                      <a:endParaRPr lang="en-GB" sz="1400" b="1" i="0" u="none" strike="noStrike" kern="1200" baseline="0" dirty="0">
                        <a:solidFill>
                          <a:schemeClr val="dk1"/>
                        </a:solidFill>
                        <a:latin typeface="+mn-lt"/>
                        <a:ea typeface="+mn-ea"/>
                        <a:cs typeface="+mn-cs"/>
                      </a:endParaRPr>
                    </a:p>
                    <a:p>
                      <a:pPr algn="ctr"/>
                      <a:r>
                        <a:rPr lang="en-GB" sz="1400" b="1" i="0" u="none" strike="noStrike" kern="1200" baseline="0" dirty="0">
                          <a:solidFill>
                            <a:schemeClr val="dk1"/>
                          </a:solidFill>
                          <a:latin typeface="+mn-lt"/>
                          <a:ea typeface="+mn-ea"/>
                          <a:cs typeface="+mn-cs"/>
                        </a:rPr>
                        <a:t>Communication and language </a:t>
                      </a:r>
                    </a:p>
                  </a:txBody>
                  <a:tcPr>
                    <a:solidFill>
                      <a:srgbClr val="FFC000"/>
                    </a:solidFill>
                  </a:tcPr>
                </a:tc>
                <a:tc>
                  <a:txBody>
                    <a:bodyPr/>
                    <a:lstStyle/>
                    <a:p>
                      <a:pPr algn="ctr"/>
                      <a:endParaRPr lang="en-GB" sz="1400" b="1" i="0" u="none" strike="noStrike" kern="1200" baseline="0" dirty="0">
                        <a:solidFill>
                          <a:schemeClr val="dk1"/>
                        </a:solidFill>
                        <a:latin typeface="+mn-lt"/>
                        <a:ea typeface="+mn-ea"/>
                        <a:cs typeface="+mn-cs"/>
                      </a:endParaRPr>
                    </a:p>
                    <a:p>
                      <a:pPr algn="ctr"/>
                      <a:r>
                        <a:rPr lang="en-GB" sz="1400" b="1" i="0" u="none" strike="noStrike" kern="1200" baseline="0" dirty="0">
                          <a:solidFill>
                            <a:schemeClr val="dk1"/>
                          </a:solidFill>
                          <a:latin typeface="+mn-lt"/>
                          <a:ea typeface="+mn-ea"/>
                          <a:cs typeface="+mn-cs"/>
                        </a:rPr>
                        <a:t>Physical development </a:t>
                      </a:r>
                    </a:p>
                    <a:p>
                      <a:pPr algn="ctr"/>
                      <a:endParaRPr lang="en-GB" sz="1400" b="1" dirty="0"/>
                    </a:p>
                  </a:txBody>
                  <a:tcPr>
                    <a:solidFill>
                      <a:srgbClr val="92D050"/>
                    </a:solidFill>
                  </a:tcPr>
                </a:tc>
                <a:tc>
                  <a:txBody>
                    <a:bodyPr/>
                    <a:lstStyle/>
                    <a:p>
                      <a:pPr algn="ctr"/>
                      <a:endParaRPr lang="en-GB" sz="1400" b="1" i="0" u="none" strike="noStrike" kern="1200" baseline="0" dirty="0">
                        <a:solidFill>
                          <a:schemeClr val="dk1"/>
                        </a:solidFill>
                        <a:latin typeface="+mn-lt"/>
                        <a:ea typeface="+mn-ea"/>
                        <a:cs typeface="+mn-cs"/>
                      </a:endParaRPr>
                    </a:p>
                    <a:p>
                      <a:pPr algn="ctr"/>
                      <a:r>
                        <a:rPr lang="en-GB" sz="1400" b="1" i="0" u="none" strike="noStrike" kern="1200" baseline="0" dirty="0">
                          <a:solidFill>
                            <a:schemeClr val="dk1"/>
                          </a:solidFill>
                          <a:latin typeface="+mn-lt"/>
                          <a:ea typeface="+mn-ea"/>
                          <a:cs typeface="+mn-cs"/>
                        </a:rPr>
                        <a:t>Personal, social and emotional development </a:t>
                      </a:r>
                    </a:p>
                    <a:p>
                      <a:pPr algn="ctr"/>
                      <a:endParaRPr lang="en-GB" sz="1400" b="1" dirty="0"/>
                    </a:p>
                  </a:txBody>
                  <a:tcPr>
                    <a:solidFill>
                      <a:schemeClr val="accent4">
                        <a:lumMod val="60000"/>
                        <a:lumOff val="40000"/>
                      </a:schemeClr>
                    </a:solidFill>
                  </a:tcPr>
                </a:tc>
                <a:extLst>
                  <a:ext uri="{0D108BD9-81ED-4DB2-BD59-A6C34878D82A}">
                    <a16:rowId xmlns:a16="http://schemas.microsoft.com/office/drawing/2014/main" val="2503529670"/>
                  </a:ext>
                </a:extLst>
              </a:tr>
              <a:tr h="970064">
                <a:tc>
                  <a:txBody>
                    <a:bodyPr/>
                    <a:lstStyle/>
                    <a:p>
                      <a:pPr marL="285750" indent="-285750">
                        <a:buFont typeface="Arial" panose="020B0604020202020204" pitchFamily="34" charset="0"/>
                        <a:buChar char="•"/>
                      </a:pPr>
                      <a:r>
                        <a:rPr lang="en-GB" sz="1400" dirty="0"/>
                        <a:t>Listening,</a:t>
                      </a:r>
                      <a:r>
                        <a:rPr lang="en-GB" sz="1400" baseline="0" dirty="0"/>
                        <a:t> attention and understanding </a:t>
                      </a:r>
                    </a:p>
                    <a:p>
                      <a:pPr marL="285750" indent="-285750">
                        <a:buFont typeface="Arial" panose="020B0604020202020204" pitchFamily="34" charset="0"/>
                        <a:buChar char="•"/>
                      </a:pPr>
                      <a:r>
                        <a:rPr lang="en-GB" sz="1400" baseline="0" dirty="0"/>
                        <a:t>Speaking</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en-GB" sz="1400" dirty="0"/>
                        <a:t>Gross motor skills</a:t>
                      </a:r>
                    </a:p>
                    <a:p>
                      <a:pPr marL="285750" indent="-285750">
                        <a:buFont typeface="Arial" panose="020B0604020202020204" pitchFamily="34" charset="0"/>
                        <a:buChar char="•"/>
                      </a:pPr>
                      <a:r>
                        <a:rPr lang="en-GB" sz="1400" dirty="0"/>
                        <a:t>Fine motor</a:t>
                      </a:r>
                      <a:r>
                        <a:rPr lang="en-GB" sz="1400" baseline="0" dirty="0"/>
                        <a:t> skills</a:t>
                      </a:r>
                      <a:endParaRPr lang="en-GB" sz="1400" dirty="0"/>
                    </a:p>
                  </a:txBody>
                  <a:tcPr>
                    <a:solidFill>
                      <a:schemeClr val="accent3">
                        <a:lumMod val="40000"/>
                        <a:lumOff val="60000"/>
                      </a:schemeClr>
                    </a:solidFill>
                  </a:tcPr>
                </a:tc>
                <a:tc>
                  <a:txBody>
                    <a:bodyPr/>
                    <a:lstStyle/>
                    <a:p>
                      <a:pPr marL="285750" indent="-285750">
                        <a:buFont typeface="Arial" panose="020B0604020202020204" pitchFamily="34" charset="0"/>
                        <a:buChar char="•"/>
                      </a:pPr>
                      <a:r>
                        <a:rPr lang="en-GB" sz="1400" dirty="0"/>
                        <a:t>Self-regulation</a:t>
                      </a:r>
                    </a:p>
                    <a:p>
                      <a:pPr marL="285750" indent="-285750">
                        <a:buFont typeface="Arial" panose="020B0604020202020204" pitchFamily="34" charset="0"/>
                        <a:buChar char="•"/>
                      </a:pPr>
                      <a:r>
                        <a:rPr lang="en-GB" sz="1400" dirty="0"/>
                        <a:t>Managing self</a:t>
                      </a:r>
                    </a:p>
                    <a:p>
                      <a:pPr marL="285750" indent="-285750">
                        <a:buFont typeface="Arial" panose="020B0604020202020204" pitchFamily="34" charset="0"/>
                        <a:buChar char="•"/>
                      </a:pPr>
                      <a:r>
                        <a:rPr lang="en-GB" sz="1400" dirty="0"/>
                        <a:t>Building relationships</a:t>
                      </a:r>
                    </a:p>
                    <a:p>
                      <a:endParaRPr lang="en-GB" sz="1400" dirty="0"/>
                    </a:p>
                  </a:txBody>
                  <a:tcPr>
                    <a:solidFill>
                      <a:schemeClr val="accent4">
                        <a:lumMod val="20000"/>
                        <a:lumOff val="80000"/>
                      </a:schemeClr>
                    </a:solidFill>
                  </a:tcPr>
                </a:tc>
                <a:extLst>
                  <a:ext uri="{0D108BD9-81ED-4DB2-BD59-A6C34878D82A}">
                    <a16:rowId xmlns:a16="http://schemas.microsoft.com/office/drawing/2014/main" val="21948510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56648571"/>
              </p:ext>
            </p:extLst>
          </p:nvPr>
        </p:nvGraphicFramePr>
        <p:xfrm>
          <a:off x="1153589" y="4681140"/>
          <a:ext cx="7083590" cy="2175584"/>
        </p:xfrm>
        <a:graphic>
          <a:graphicData uri="http://schemas.openxmlformats.org/drawingml/2006/table">
            <a:tbl>
              <a:tblPr firstRow="1" bandRow="1">
                <a:tableStyleId>{5C22544A-7EE6-4342-B048-85BDC9FD1C3A}</a:tableStyleId>
              </a:tblPr>
              <a:tblGrid>
                <a:gridCol w="1665245">
                  <a:extLst>
                    <a:ext uri="{9D8B030D-6E8A-4147-A177-3AD203B41FA5}">
                      <a16:colId xmlns:a16="http://schemas.microsoft.com/office/drawing/2014/main" val="2084145403"/>
                    </a:ext>
                  </a:extLst>
                </a:gridCol>
                <a:gridCol w="1806115">
                  <a:extLst>
                    <a:ext uri="{9D8B030D-6E8A-4147-A177-3AD203B41FA5}">
                      <a16:colId xmlns:a16="http://schemas.microsoft.com/office/drawing/2014/main" val="2591939824"/>
                    </a:ext>
                  </a:extLst>
                </a:gridCol>
                <a:gridCol w="1806115">
                  <a:extLst>
                    <a:ext uri="{9D8B030D-6E8A-4147-A177-3AD203B41FA5}">
                      <a16:colId xmlns:a16="http://schemas.microsoft.com/office/drawing/2014/main" val="1476450435"/>
                    </a:ext>
                  </a:extLst>
                </a:gridCol>
                <a:gridCol w="1806115">
                  <a:extLst>
                    <a:ext uri="{9D8B030D-6E8A-4147-A177-3AD203B41FA5}">
                      <a16:colId xmlns:a16="http://schemas.microsoft.com/office/drawing/2014/main" val="271250168"/>
                    </a:ext>
                  </a:extLst>
                </a:gridCol>
              </a:tblGrid>
              <a:tr h="298076">
                <a:tc gridSpan="4">
                  <a:txBody>
                    <a:bodyPr/>
                    <a:lstStyle/>
                    <a:p>
                      <a:pPr algn="ctr"/>
                      <a:r>
                        <a:rPr lang="en-GB" dirty="0">
                          <a:solidFill>
                            <a:schemeClr val="tx1"/>
                          </a:solidFill>
                        </a:rPr>
                        <a:t>Specific Areas</a:t>
                      </a:r>
                    </a:p>
                  </a:txBody>
                  <a:tcPr>
                    <a:solidFill>
                      <a:schemeClr val="accent1">
                        <a:lumMod val="40000"/>
                        <a:lumOff val="6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909098012"/>
                  </a:ext>
                </a:extLst>
              </a:tr>
              <a:tr h="422275">
                <a:tc>
                  <a:txBody>
                    <a:bodyPr/>
                    <a:lstStyle/>
                    <a:p>
                      <a:pPr algn="ctr"/>
                      <a:r>
                        <a:rPr lang="en-GB" sz="1400" b="1" dirty="0"/>
                        <a:t>Maths </a:t>
                      </a:r>
                    </a:p>
                  </a:txBody>
                  <a:tcPr>
                    <a:solidFill>
                      <a:schemeClr val="bg2">
                        <a:lumMod val="50000"/>
                      </a:schemeClr>
                    </a:solidFill>
                  </a:tcPr>
                </a:tc>
                <a:tc>
                  <a:txBody>
                    <a:bodyPr/>
                    <a:lstStyle/>
                    <a:p>
                      <a:pPr algn="ctr"/>
                      <a:r>
                        <a:rPr lang="en-GB" sz="1400" b="1" dirty="0"/>
                        <a:t>Literacy</a:t>
                      </a:r>
                    </a:p>
                  </a:txBody>
                  <a:tcPr>
                    <a:solidFill>
                      <a:srgbClr val="BE027B"/>
                    </a:solidFill>
                  </a:tcPr>
                </a:tc>
                <a:tc>
                  <a:txBody>
                    <a:bodyPr/>
                    <a:lstStyle/>
                    <a:p>
                      <a:pPr algn="ctr"/>
                      <a:r>
                        <a:rPr lang="en-GB" sz="1400" b="1" dirty="0"/>
                        <a:t>Understanding the</a:t>
                      </a:r>
                      <a:r>
                        <a:rPr lang="en-GB" sz="1400" b="1" baseline="0" dirty="0"/>
                        <a:t> world</a:t>
                      </a:r>
                      <a:endParaRPr lang="en-GB" sz="1400" b="1" dirty="0"/>
                    </a:p>
                  </a:txBody>
                  <a:tcPr>
                    <a:solidFill>
                      <a:srgbClr val="FF0000"/>
                    </a:solidFill>
                  </a:tcPr>
                </a:tc>
                <a:tc>
                  <a:txBody>
                    <a:bodyPr/>
                    <a:lstStyle/>
                    <a:p>
                      <a:pPr algn="ctr"/>
                      <a:r>
                        <a:rPr lang="en-GB" sz="1400" b="1" dirty="0"/>
                        <a:t>Expressive arts</a:t>
                      </a:r>
                      <a:r>
                        <a:rPr lang="en-GB" sz="1400" b="1" baseline="0" dirty="0"/>
                        <a:t> and design</a:t>
                      </a:r>
                      <a:endParaRPr lang="en-GB" sz="1400" b="1" dirty="0"/>
                    </a:p>
                  </a:txBody>
                  <a:tcPr>
                    <a:solidFill>
                      <a:srgbClr val="FFFF00"/>
                    </a:solidFill>
                  </a:tcPr>
                </a:tc>
                <a:extLst>
                  <a:ext uri="{0D108BD9-81ED-4DB2-BD59-A6C34878D82A}">
                    <a16:rowId xmlns:a16="http://schemas.microsoft.com/office/drawing/2014/main" val="2737856496"/>
                  </a:ext>
                </a:extLst>
              </a:tr>
              <a:tr h="1291664">
                <a:tc>
                  <a:txBody>
                    <a:bodyPr/>
                    <a:lstStyle/>
                    <a:p>
                      <a:pPr marL="285750" indent="-285750">
                        <a:buFont typeface="Arial" panose="020B0604020202020204" pitchFamily="34" charset="0"/>
                        <a:buChar char="•"/>
                      </a:pPr>
                      <a:r>
                        <a:rPr lang="en-GB" sz="1400" dirty="0"/>
                        <a:t>Number</a:t>
                      </a:r>
                    </a:p>
                    <a:p>
                      <a:pPr marL="285750" indent="-285750">
                        <a:buFont typeface="Arial" panose="020B0604020202020204" pitchFamily="34" charset="0"/>
                        <a:buChar char="•"/>
                      </a:pPr>
                      <a:r>
                        <a:rPr lang="en-GB" sz="1400" dirty="0"/>
                        <a:t>Numerical patterns</a:t>
                      </a:r>
                    </a:p>
                  </a:txBody>
                  <a:tcPr>
                    <a:solidFill>
                      <a:schemeClr val="bg2">
                        <a:lumMod val="90000"/>
                      </a:schemeClr>
                    </a:solidFill>
                  </a:tcPr>
                </a:tc>
                <a:tc>
                  <a:txBody>
                    <a:bodyPr/>
                    <a:lstStyle/>
                    <a:p>
                      <a:pPr marL="285750" indent="-285750">
                        <a:buFont typeface="Arial" panose="020B0604020202020204" pitchFamily="34" charset="0"/>
                        <a:buChar char="•"/>
                      </a:pPr>
                      <a:r>
                        <a:rPr lang="en-GB" sz="1400" dirty="0"/>
                        <a:t>Comprehension</a:t>
                      </a:r>
                    </a:p>
                    <a:p>
                      <a:pPr marL="285750" indent="-285750">
                        <a:buFont typeface="Arial" panose="020B0604020202020204" pitchFamily="34" charset="0"/>
                        <a:buChar char="•"/>
                      </a:pPr>
                      <a:r>
                        <a:rPr lang="en-GB" sz="1400" dirty="0"/>
                        <a:t>Word</a:t>
                      </a:r>
                      <a:r>
                        <a:rPr lang="en-GB" sz="1400" baseline="0" dirty="0"/>
                        <a:t> reading</a:t>
                      </a:r>
                    </a:p>
                    <a:p>
                      <a:pPr marL="285750" indent="-285750">
                        <a:buFont typeface="Arial" panose="020B0604020202020204" pitchFamily="34" charset="0"/>
                        <a:buChar char="•"/>
                      </a:pPr>
                      <a:r>
                        <a:rPr lang="en-GB" sz="1400" baseline="0" dirty="0"/>
                        <a:t>Writing</a:t>
                      </a:r>
                      <a:endParaRPr lang="en-GB" sz="1400" dirty="0"/>
                    </a:p>
                    <a:p>
                      <a:endParaRPr lang="en-GB" sz="1400" dirty="0"/>
                    </a:p>
                  </a:txBody>
                  <a:tcPr>
                    <a:solidFill>
                      <a:schemeClr val="accent4">
                        <a:lumMod val="40000"/>
                        <a:lumOff val="60000"/>
                      </a:schemeClr>
                    </a:solidFill>
                  </a:tcPr>
                </a:tc>
                <a:tc>
                  <a:txBody>
                    <a:bodyPr/>
                    <a:lstStyle/>
                    <a:p>
                      <a:pPr marL="285750" indent="-285750">
                        <a:buFont typeface="Arial" panose="020B0604020202020204" pitchFamily="34" charset="0"/>
                        <a:buChar char="•"/>
                      </a:pPr>
                      <a:r>
                        <a:rPr lang="en-GB" sz="1400" dirty="0"/>
                        <a:t>Past and</a:t>
                      </a:r>
                      <a:r>
                        <a:rPr lang="en-GB" sz="1400" baseline="0" dirty="0"/>
                        <a:t> Present</a:t>
                      </a:r>
                    </a:p>
                    <a:p>
                      <a:pPr marL="285750" indent="-285750">
                        <a:buFont typeface="Arial" panose="020B0604020202020204" pitchFamily="34" charset="0"/>
                        <a:buChar char="•"/>
                      </a:pPr>
                      <a:r>
                        <a:rPr lang="en-GB" sz="1400" baseline="0" dirty="0"/>
                        <a:t>People, culture and communities</a:t>
                      </a:r>
                    </a:p>
                    <a:p>
                      <a:pPr marL="285750" indent="-285750">
                        <a:buFont typeface="Arial" panose="020B0604020202020204" pitchFamily="34" charset="0"/>
                        <a:buChar char="•"/>
                      </a:pPr>
                      <a:r>
                        <a:rPr lang="en-GB" sz="1400" baseline="0" dirty="0"/>
                        <a:t>The natural world</a:t>
                      </a:r>
                      <a:endParaRPr lang="en-GB" sz="1400" dirty="0"/>
                    </a:p>
                  </a:txBody>
                  <a:tcPr>
                    <a:solidFill>
                      <a:schemeClr val="accent2">
                        <a:lumMod val="40000"/>
                        <a:lumOff val="60000"/>
                      </a:schemeClr>
                    </a:solidFill>
                  </a:tcPr>
                </a:tc>
                <a:tc>
                  <a:txBody>
                    <a:bodyPr/>
                    <a:lstStyle/>
                    <a:p>
                      <a:pPr marL="285750" indent="-285750">
                        <a:buFont typeface="Arial" panose="020B0604020202020204" pitchFamily="34" charset="0"/>
                        <a:buChar char="•"/>
                      </a:pPr>
                      <a:r>
                        <a:rPr lang="en-GB" sz="1400" dirty="0"/>
                        <a:t>Creating with</a:t>
                      </a:r>
                      <a:r>
                        <a:rPr lang="en-GB" sz="1400" baseline="0" dirty="0"/>
                        <a:t> materials</a:t>
                      </a:r>
                    </a:p>
                    <a:p>
                      <a:pPr marL="285750" indent="-285750">
                        <a:buFont typeface="Arial" panose="020B0604020202020204" pitchFamily="34" charset="0"/>
                        <a:buChar char="•"/>
                      </a:pPr>
                      <a:r>
                        <a:rPr lang="en-GB" sz="1400" baseline="0" dirty="0"/>
                        <a:t>Being imaginative and expressive</a:t>
                      </a:r>
                      <a:endParaRPr lang="en-GB" sz="1400" dirty="0"/>
                    </a:p>
                  </a:txBody>
                  <a:tcPr>
                    <a:solidFill>
                      <a:srgbClr val="F8F19A"/>
                    </a:solidFill>
                  </a:tcPr>
                </a:tc>
                <a:extLst>
                  <a:ext uri="{0D108BD9-81ED-4DB2-BD59-A6C34878D82A}">
                    <a16:rowId xmlns:a16="http://schemas.microsoft.com/office/drawing/2014/main" val="894162369"/>
                  </a:ext>
                </a:extLst>
              </a:tr>
            </a:tbl>
          </a:graphicData>
        </a:graphic>
      </p:graphicFrame>
      <p:sp>
        <p:nvSpPr>
          <p:cNvPr id="2" name="Left Arrow 1"/>
          <p:cNvSpPr/>
          <p:nvPr/>
        </p:nvSpPr>
        <p:spPr>
          <a:xfrm rot="9507022">
            <a:off x="26987" y="2486992"/>
            <a:ext cx="1368425" cy="2524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 name="Left Arrow 5"/>
          <p:cNvSpPr/>
          <p:nvPr/>
        </p:nvSpPr>
        <p:spPr>
          <a:xfrm rot="917226">
            <a:off x="7808251" y="4926493"/>
            <a:ext cx="1125537" cy="252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p:transition spd="med" advTm="82824">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3"/>
          <p:cNvSpPr txBox="1">
            <a:spLocks noChangeArrowheads="1"/>
          </p:cNvSpPr>
          <p:nvPr/>
        </p:nvSpPr>
        <p:spPr bwMode="auto">
          <a:xfrm>
            <a:off x="611981" y="474662"/>
            <a:ext cx="79200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latin typeface="Gill Sans MT" panose="020B0502020104020203" pitchFamily="34" charset="0"/>
                <a:sym typeface="Comic Sans MS" panose="030F0702030302020204" pitchFamily="66" charset="0"/>
              </a:rPr>
              <a:t>Personal, Social and Emotional Development</a:t>
            </a:r>
          </a:p>
          <a:p>
            <a:pPr algn="ctr" eaLnBrk="1" hangingPunct="1">
              <a:spcBef>
                <a:spcPct val="0"/>
              </a:spcBef>
              <a:buFontTx/>
              <a:buNone/>
            </a:pPr>
            <a:endParaRPr lang="en-GB" altLang="en-US" sz="1800" dirty="0">
              <a:latin typeface="Arial" panose="020B0604020202020204" pitchFamily="34" charset="0"/>
            </a:endParaRPr>
          </a:p>
        </p:txBody>
      </p:sp>
      <p:sp>
        <p:nvSpPr>
          <p:cNvPr id="14341" name="TextBox 5"/>
          <p:cNvSpPr txBox="1">
            <a:spLocks noChangeArrowheads="1"/>
          </p:cNvSpPr>
          <p:nvPr/>
        </p:nvSpPr>
        <p:spPr bwMode="auto">
          <a:xfrm>
            <a:off x="871538" y="4820669"/>
            <a:ext cx="7081838"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r>
              <a:rPr lang="en-GB" sz="2400" dirty="0"/>
              <a:t>Self-regulation</a:t>
            </a:r>
          </a:p>
          <a:p>
            <a:pPr marL="285750" indent="-285750"/>
            <a:r>
              <a:rPr lang="en-GB" sz="2400" dirty="0"/>
              <a:t>Managing self</a:t>
            </a:r>
          </a:p>
          <a:p>
            <a:pPr marL="285750" indent="-285750"/>
            <a:r>
              <a:rPr lang="en-GB" sz="2400" dirty="0"/>
              <a:t>Building relationships</a:t>
            </a:r>
          </a:p>
        </p:txBody>
      </p:sp>
      <p:pic>
        <p:nvPicPr>
          <p:cNvPr id="14343" name="Picture 6" descr="H:\Documents\Designs Aug 2014\St Gilbert Shield-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035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15561" b="13715"/>
          <a:stretch>
            <a:fillRect/>
          </a:stretch>
        </p:blipFill>
        <p:spPr bwMode="auto">
          <a:xfrm>
            <a:off x="7954963" y="238125"/>
            <a:ext cx="846137"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group of children sitting on a bench&#10;&#10;Description automatically generated">
            <a:extLst>
              <a:ext uri="{FF2B5EF4-FFF2-40B4-BE49-F238E27FC236}">
                <a16:creationId xmlns:a16="http://schemas.microsoft.com/office/drawing/2014/main" id="{CAD2A9C0-A3CD-9835-F7F5-AF6EDD085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538" y="1854697"/>
            <a:ext cx="2579124" cy="1934343"/>
          </a:xfrm>
          <a:prstGeom prst="rect">
            <a:avLst/>
          </a:prstGeom>
        </p:spPr>
      </p:pic>
      <p:pic>
        <p:nvPicPr>
          <p:cNvPr id="7" name="Picture 6" descr="A group of kids playing with a toy&#10;&#10;Description automatically generated">
            <a:extLst>
              <a:ext uri="{FF2B5EF4-FFF2-40B4-BE49-F238E27FC236}">
                <a16:creationId xmlns:a16="http://schemas.microsoft.com/office/drawing/2014/main" id="{21F9BB3C-F1A6-6E4B-C2FC-85B7979E5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373901" y="2277456"/>
            <a:ext cx="3068960" cy="2301720"/>
          </a:xfrm>
          <a:prstGeom prst="rect">
            <a:avLst/>
          </a:prstGeom>
        </p:spPr>
      </p:pic>
      <p:pic>
        <p:nvPicPr>
          <p:cNvPr id="9" name="Picture 8" descr="A child and child in a classroom&#10;&#10;Description automatically generated">
            <a:extLst>
              <a:ext uri="{FF2B5EF4-FFF2-40B4-BE49-F238E27FC236}">
                <a16:creationId xmlns:a16="http://schemas.microsoft.com/office/drawing/2014/main" id="{BF3EA329-2A8F-5BF9-D109-94191190B8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9828" y="3930580"/>
            <a:ext cx="2915816" cy="2186862"/>
          </a:xfrm>
          <a:prstGeom prst="rect">
            <a:avLst/>
          </a:prstGeom>
        </p:spPr>
      </p:pic>
    </p:spTree>
  </p:cSld>
  <p:clrMapOvr>
    <a:masterClrMapping/>
  </p:clrMapOvr>
  <p:transition spd="med" advTm="27350">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c28c558-e276-48ef-b28b-d39b5a74e6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AF81BCCC4F5643A8416B423F78ECFA" ma:contentTypeVersion="15" ma:contentTypeDescription="Create a new document." ma:contentTypeScope="" ma:versionID="cb24436c75f7a41f51864bd7201ef156">
  <xsd:schema xmlns:xsd="http://www.w3.org/2001/XMLSchema" xmlns:xs="http://www.w3.org/2001/XMLSchema" xmlns:p="http://schemas.microsoft.com/office/2006/metadata/properties" xmlns:ns3="1c28c558-e276-48ef-b28b-d39b5a74e6c1" xmlns:ns4="a59ee1c3-a5c8-4c38-aedc-4df74ab10b52" targetNamespace="http://schemas.microsoft.com/office/2006/metadata/properties" ma:root="true" ma:fieldsID="9eb8390cdb1e114af2a255f8075cadd9" ns3:_="" ns4:_="">
    <xsd:import namespace="1c28c558-e276-48ef-b28b-d39b5a74e6c1"/>
    <xsd:import namespace="a59ee1c3-a5c8-4c38-aedc-4df74ab10b5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element ref="ns3:MediaServiceSystemTag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8c558-e276-48ef-b28b-d39b5a74e6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9ee1c3-a5c8-4c38-aedc-4df74ab10b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57B1B4-938A-4988-8C83-07E40D274597}">
  <ds:schemaRefs>
    <ds:schemaRef ds:uri="http://schemas.microsoft.com/sharepoint/v3/contenttype/forms"/>
  </ds:schemaRefs>
</ds:datastoreItem>
</file>

<file path=customXml/itemProps2.xml><?xml version="1.0" encoding="utf-8"?>
<ds:datastoreItem xmlns:ds="http://schemas.openxmlformats.org/officeDocument/2006/customXml" ds:itemID="{E2F31DB7-BD39-4BCF-A35B-73C51520BE8B}">
  <ds:schemaRefs>
    <ds:schemaRef ds:uri="1c28c558-e276-48ef-b28b-d39b5a74e6c1"/>
    <ds:schemaRef ds:uri="http://www.w3.org/XML/1998/namespace"/>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a59ee1c3-a5c8-4c38-aedc-4df74ab10b52"/>
    <ds:schemaRef ds:uri="http://purl.org/dc/terms/"/>
  </ds:schemaRefs>
</ds:datastoreItem>
</file>

<file path=customXml/itemProps3.xml><?xml version="1.0" encoding="utf-8"?>
<ds:datastoreItem xmlns:ds="http://schemas.openxmlformats.org/officeDocument/2006/customXml" ds:itemID="{FB078704-465C-4C9D-808B-973B97ADB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28c558-e276-48ef-b28b-d39b5a74e6c1"/>
    <ds:schemaRef ds:uri="a59ee1c3-a5c8-4c38-aedc-4df74ab10b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8700</TotalTime>
  <Words>3250</Words>
  <Application>Microsoft Office PowerPoint</Application>
  <PresentationFormat>On-screen Show (4:3)</PresentationFormat>
  <Paragraphs>337</Paragraphs>
  <Slides>26</Slides>
  <Notes>24</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Comic Sans MS</vt:lpstr>
      <vt:lpstr>Courier New</vt:lpstr>
      <vt:lpstr>Garamond</vt:lpstr>
      <vt:lpstr>Gill Sans MT</vt:lpstr>
      <vt:lpstr>Twinkl</vt:lpstr>
      <vt:lpstr>Wingdings</vt:lpstr>
      <vt:lpstr>Organic</vt:lpstr>
      <vt:lpstr>Welcome to St. Gilbert of Sempringham Church of England Primary School and Nursery</vt:lpstr>
      <vt:lpstr>PowerPoint Presentation</vt:lpstr>
      <vt:lpstr>Welcome to our School  </vt:lpstr>
      <vt:lpstr>PowerPoint Presentation</vt:lpstr>
      <vt:lpstr>PowerPoint Presentation</vt:lpstr>
      <vt:lpstr>PowerPoint Presentation</vt:lpstr>
      <vt:lpstr> What is the Early Years  Foundation Stage (EYFS)?  </vt:lpstr>
      <vt:lpstr>Foundation Stage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Typical School Day</vt:lpstr>
      <vt:lpstr> Tapestry Learning Journeys</vt:lpstr>
      <vt:lpstr>Communication Between  Home and School</vt:lpstr>
      <vt:lpstr>Uniform and Equipment  All MUST be labelled please!!!</vt:lpstr>
      <vt:lpstr>Transition into School</vt:lpstr>
      <vt:lpstr>Other Matters…</vt:lpstr>
      <vt:lpstr> Other Matters…</vt:lpstr>
      <vt:lpstr>Other Matters…</vt:lpstr>
      <vt:lpstr>So what can you do?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Gilbert of Sempringham Church of England Primary School and Extended Services, Pointon</dc:title>
  <dc:creator>Claire Harding;Rhiannon.Leek@pointon.lincs.sch.uk</dc:creator>
  <cp:lastModifiedBy>Hailey Markley</cp:lastModifiedBy>
  <cp:revision>155</cp:revision>
  <cp:lastPrinted>2018-06-20T15:11:40Z</cp:lastPrinted>
  <dcterms:created xsi:type="dcterms:W3CDTF">2010-06-07T18:33:03Z</dcterms:created>
  <dcterms:modified xsi:type="dcterms:W3CDTF">2025-06-06T07:20:00Z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0x010100B7AF81BCCC4F5643A8416B423F78ECFA</vt:lpwstr>
  </property>
</Properties>
</file>